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3"/>
    <p:sldMasterId id="214748368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embeddedFontLst>
    <p:embeddedFont>
      <p:font typeface="Playfair Display Medium"/>
      <p:regular r:id="rId38"/>
      <p:bold r:id="rId39"/>
      <p:italic r:id="rId40"/>
      <p:boldItalic r:id="rId41"/>
    </p:embeddedFont>
    <p:embeddedFont>
      <p:font typeface="Playfair Display"/>
      <p:regular r:id="rId42"/>
      <p:bold r:id="rId43"/>
      <p:italic r:id="rId44"/>
      <p:boldItalic r:id="rId45"/>
    </p:embeddedFont>
    <p:embeddedFont>
      <p:font typeface="Montserrat"/>
      <p:regular r:id="rId46"/>
      <p:bold r:id="rId47"/>
      <p:italic r:id="rId48"/>
      <p:boldItalic r:id="rId49"/>
    </p:embeddedFont>
    <p:embeddedFont>
      <p:font typeface="Work Sans Medium"/>
      <p:regular r:id="rId50"/>
      <p:bold r:id="rId51"/>
      <p:italic r:id="rId52"/>
      <p:boldItalic r:id="rId53"/>
    </p:embeddedFont>
    <p:embeddedFont>
      <p:font typeface="Work Sans ExtraBold"/>
      <p:bold r:id="rId54"/>
      <p:boldItalic r:id="rId55"/>
    </p:embeddedFont>
    <p:embeddedFont>
      <p:font typeface="Work Sans"/>
      <p:regular r:id="rId56"/>
      <p:bold r:id="rId57"/>
      <p:italic r:id="rId58"/>
      <p:boldItalic r:id="rId59"/>
    </p:embeddedFont>
    <p:embeddedFont>
      <p:font typeface="Playfair Display ExtraBold"/>
      <p:bold r:id="rId60"/>
      <p:boldItalic r:id="rId61"/>
    </p:embeddedFont>
    <p:embeddedFont>
      <p:font typeface="Work Sans SemiBold"/>
      <p:regular r:id="rId62"/>
      <p:bold r:id="rId63"/>
      <p:italic r:id="rId64"/>
      <p:boldItalic r:id="rId65"/>
    </p:embeddedFont>
    <p:embeddedFont>
      <p:font typeface="Playfair Display Black"/>
      <p:bold r:id="rId66"/>
      <p:boldItalic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layfairDisplayMedium-italic.fntdata"/><Relationship Id="rId42" Type="http://schemas.openxmlformats.org/officeDocument/2006/relationships/font" Target="fonts/PlayfairDisplay-regular.fntdata"/><Relationship Id="rId41" Type="http://schemas.openxmlformats.org/officeDocument/2006/relationships/font" Target="fonts/PlayfairDisplayMedium-boldItalic.fntdata"/><Relationship Id="rId44" Type="http://schemas.openxmlformats.org/officeDocument/2006/relationships/font" Target="fonts/PlayfairDisplay-italic.fntdata"/><Relationship Id="rId43" Type="http://schemas.openxmlformats.org/officeDocument/2006/relationships/font" Target="fonts/PlayfairDisplay-bold.fntdata"/><Relationship Id="rId46" Type="http://schemas.openxmlformats.org/officeDocument/2006/relationships/font" Target="fonts/Montserrat-regular.fntdata"/><Relationship Id="rId45" Type="http://schemas.openxmlformats.org/officeDocument/2006/relationships/font" Target="fonts/PlayfairDisplay-boldItalic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Montserrat-italic.fntdata"/><Relationship Id="rId47" Type="http://schemas.openxmlformats.org/officeDocument/2006/relationships/font" Target="fonts/Montserrat-bold.fntdata"/><Relationship Id="rId49" Type="http://schemas.openxmlformats.org/officeDocument/2006/relationships/font" Target="fonts/Montserra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font" Target="fonts/PlayfairDisplayMedium-bold.fntdata"/><Relationship Id="rId38" Type="http://schemas.openxmlformats.org/officeDocument/2006/relationships/font" Target="fonts/PlayfairDisplayMedium-regular.fntdata"/><Relationship Id="rId62" Type="http://schemas.openxmlformats.org/officeDocument/2006/relationships/font" Target="fonts/WorkSansSemiBold-regular.fntdata"/><Relationship Id="rId61" Type="http://schemas.openxmlformats.org/officeDocument/2006/relationships/font" Target="fonts/PlayfairDisplayExtraBold-boldItalic.fntdata"/><Relationship Id="rId20" Type="http://schemas.openxmlformats.org/officeDocument/2006/relationships/slide" Target="slides/slide15.xml"/><Relationship Id="rId64" Type="http://schemas.openxmlformats.org/officeDocument/2006/relationships/font" Target="fonts/WorkSansSemiBold-italic.fntdata"/><Relationship Id="rId63" Type="http://schemas.openxmlformats.org/officeDocument/2006/relationships/font" Target="fonts/WorkSansSemiBold-bold.fntdata"/><Relationship Id="rId22" Type="http://schemas.openxmlformats.org/officeDocument/2006/relationships/slide" Target="slides/slide17.xml"/><Relationship Id="rId66" Type="http://schemas.openxmlformats.org/officeDocument/2006/relationships/font" Target="fonts/PlayfairDisplayBlack-bold.fntdata"/><Relationship Id="rId21" Type="http://schemas.openxmlformats.org/officeDocument/2006/relationships/slide" Target="slides/slide16.xml"/><Relationship Id="rId65" Type="http://schemas.openxmlformats.org/officeDocument/2006/relationships/font" Target="fonts/WorkSansSemiBold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7" Type="http://schemas.openxmlformats.org/officeDocument/2006/relationships/font" Target="fonts/PlayfairDisplayBlack-boldItalic.fntdata"/><Relationship Id="rId60" Type="http://schemas.openxmlformats.org/officeDocument/2006/relationships/font" Target="fonts/PlayfairDisplayExtraBold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WorkSansMedium-bold.fntdata"/><Relationship Id="rId50" Type="http://schemas.openxmlformats.org/officeDocument/2006/relationships/font" Target="fonts/WorkSansMedium-regular.fntdata"/><Relationship Id="rId53" Type="http://schemas.openxmlformats.org/officeDocument/2006/relationships/font" Target="fonts/WorkSansMedium-boldItalic.fntdata"/><Relationship Id="rId52" Type="http://schemas.openxmlformats.org/officeDocument/2006/relationships/font" Target="fonts/WorkSansMedium-italic.fntdata"/><Relationship Id="rId11" Type="http://schemas.openxmlformats.org/officeDocument/2006/relationships/slide" Target="slides/slide6.xml"/><Relationship Id="rId55" Type="http://schemas.openxmlformats.org/officeDocument/2006/relationships/font" Target="fonts/WorkSansExtraBold-boldItalic.fntdata"/><Relationship Id="rId10" Type="http://schemas.openxmlformats.org/officeDocument/2006/relationships/slide" Target="slides/slide5.xml"/><Relationship Id="rId54" Type="http://schemas.openxmlformats.org/officeDocument/2006/relationships/font" Target="fonts/WorkSansExtraBold-bold.fntdata"/><Relationship Id="rId13" Type="http://schemas.openxmlformats.org/officeDocument/2006/relationships/slide" Target="slides/slide8.xml"/><Relationship Id="rId57" Type="http://schemas.openxmlformats.org/officeDocument/2006/relationships/font" Target="fonts/WorkSans-bold.fntdata"/><Relationship Id="rId12" Type="http://schemas.openxmlformats.org/officeDocument/2006/relationships/slide" Target="slides/slide7.xml"/><Relationship Id="rId56" Type="http://schemas.openxmlformats.org/officeDocument/2006/relationships/font" Target="fonts/WorkSans-regular.fntdata"/><Relationship Id="rId15" Type="http://schemas.openxmlformats.org/officeDocument/2006/relationships/slide" Target="slides/slide10.xml"/><Relationship Id="rId59" Type="http://schemas.openxmlformats.org/officeDocument/2006/relationships/font" Target="fonts/WorkSans-boldItalic.fntdata"/><Relationship Id="rId14" Type="http://schemas.openxmlformats.org/officeDocument/2006/relationships/slide" Target="slides/slide9.xml"/><Relationship Id="rId58" Type="http://schemas.openxmlformats.org/officeDocument/2006/relationships/font" Target="fonts/WorkSans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“Hey friends—Dr. Jackie Meyer here! Show of hands (or thumbs-up emoji in chat): who’s ever thought ‘There’s no way to grow my firm without 60-hour weeks’?— Yeah, I was there too. Today we’re busting that myth. I took my practice from burnt-out slog to a 4-hour work-week and a seven-figure sale, and I’m going to hand you the exact leadership plays I used—no fluff, all field-tested. Buckle up, grab a notepad, and let’s chase profit and peace!”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5fca15b744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5fca15b744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f33599a91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f33599a91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5f33599a91_0_4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5f33599a91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5f33599a91_0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5f33599a91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5f33599a91_0_5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5f33599a91_0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5f33599a91_0_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5f33599a91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5f33599a91_0_5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5f33599a91_0_5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5f33599a91_0_5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5f33599a91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5f33599a91_0_5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5f33599a91_0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5f33599a91_0_6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5f33599a91_0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5f33599a9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5f33599a9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5f33599a91_0_6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5f33599a91_0_6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5f33599a91_0_6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5f33599a91_0_6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5f33599a91_0_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5f33599a91_0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5f33599a91_0_7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5f33599a91_0_7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5f33599a91_0_7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5f33599a91_0_7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5f33599a91_0_7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5f33599a91_0_7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5f33599a91_0_7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5f33599a91_0_7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5f33599a91_0_8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5f33599a91_0_8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5f33599a91_0_8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5f33599a91_0_8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5f33599a91_0_8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5f33599a91_0_8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5f33599a91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5f33599a91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sound pretty impressive on paper, but have had a rollercoaster journey just like some of you</a:t>
            </a:r>
            <a:br>
              <a:rPr lang="en"/>
            </a:br>
            <a:r>
              <a:rPr lang="en"/>
              <a:t>I built and sold a cpa firm </a:t>
            </a:r>
            <a:br>
              <a:rPr lang="en"/>
            </a:br>
            <a:r>
              <a:rPr lang="en"/>
              <a:t>Started a tax advisory software for accountants called taxplaniq, 5 yrs in and 8 figure valuation</a:t>
            </a:r>
            <a:br>
              <a:rPr lang="en"/>
            </a:br>
            <a:r>
              <a:rPr lang="en"/>
              <a:t>Advocate for you picking the number of weeks you work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Quick rewind: 2010 I launched solo, believing hustle was the secret sauce. By 2016 I was running on fumes and energy drinks, juggling 250 clients for mediocre revenue. Fun fact—I loved working at 3 a.m. because nobody could email me back! Rock-bottom moment: realized I’d built a prison disguised as a firm. Fast-forward: 56 dream clients, 10 self-reliant teammates, 4 owner-hours a week. If I can un-train my workaholic brain, so can you.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5f33599a91_0_8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5f33599a91_0_8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https://kickofflabs.com/giveaway/balanced-millionaire-signup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dbe2c22d57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dbe2c22d57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I’m solo? Can I still delegate?”	Start with a part-time VA (10 hrs/week), outsource bookkeeping cleanup, or engage a seasonal tax preparer. Delegation isn’t about staff size—it’s about offloading low-value tasks.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“Clients push back on higher fees—how respond?”	Lead with ROI: “This plan saves you $34k—our fixed fee is $8k. Your net gain: $26k.” If they balk, they’re not your ideal client.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“I worry staff will make mistakes.”	Mistakes happen; the cost of never letting go is higher. Pair checklist + review → error rate plummets. Coach, don’t confiscate.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“Which KPI should every small firm track first?”	Effective hourly rate = Total collected ÷ Owner hours. Watch that climb as you delegate and niche.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dbdfdf1d4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dbdfdf1d4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One last repeat of our mantra: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• </a:t>
            </a:r>
            <a:r>
              <a:rPr b="1" lang="en">
                <a:solidFill>
                  <a:schemeClr val="dk1"/>
                </a:solidFill>
              </a:rPr>
              <a:t>Vision</a:t>
            </a:r>
            <a:r>
              <a:rPr lang="en">
                <a:solidFill>
                  <a:schemeClr val="dk1"/>
                </a:solidFill>
              </a:rPr>
              <a:t> sets the target.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• </a:t>
            </a:r>
            <a:r>
              <a:rPr b="1" lang="en">
                <a:solidFill>
                  <a:schemeClr val="dk1"/>
                </a:solidFill>
              </a:rPr>
              <a:t>Delegation</a:t>
            </a:r>
            <a:r>
              <a:rPr lang="en">
                <a:solidFill>
                  <a:schemeClr val="dk1"/>
                </a:solidFill>
              </a:rPr>
              <a:t> frees the leader.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• </a:t>
            </a:r>
            <a:r>
              <a:rPr b="1" lang="en">
                <a:solidFill>
                  <a:schemeClr val="dk1"/>
                </a:solidFill>
              </a:rPr>
              <a:t>Systems</a:t>
            </a:r>
            <a:r>
              <a:rPr lang="en">
                <a:solidFill>
                  <a:schemeClr val="dk1"/>
                </a:solidFill>
              </a:rPr>
              <a:t> keep the wheels turning.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Nail those three levers and you’ll trade burnout for balanced growth. Now go build that 7-figure, 4-hour reality!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3599a9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83" name="Google Shape;183;g35f33599a91_0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5fca15b744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5fca15b744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Game plan: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1️⃣</a:t>
            </a:r>
            <a:r>
              <a:rPr lang="en">
                <a:solidFill>
                  <a:schemeClr val="dk1"/>
                </a:solidFill>
              </a:rPr>
              <a:t> My quick burnout horror story (we’ll laugh </a:t>
            </a:r>
            <a:r>
              <a:rPr i="1" lang="en">
                <a:solidFill>
                  <a:schemeClr val="dk1"/>
                </a:solidFill>
              </a:rPr>
              <a:t>and</a:t>
            </a:r>
            <a:r>
              <a:rPr lang="en">
                <a:solidFill>
                  <a:schemeClr val="dk1"/>
                </a:solidFill>
              </a:rPr>
              <a:t> learn).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2️⃣</a:t>
            </a:r>
            <a:r>
              <a:rPr lang="en">
                <a:solidFill>
                  <a:schemeClr val="dk1"/>
                </a:solidFill>
              </a:rPr>
              <a:t> Three leadership mistakes keeping firms small &amp; stressed.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3️⃣</a:t>
            </a:r>
            <a:r>
              <a:rPr lang="en">
                <a:solidFill>
                  <a:schemeClr val="dk1"/>
                </a:solidFill>
              </a:rPr>
              <a:t> Three levers—</a:t>
            </a:r>
            <a:r>
              <a:rPr b="1" lang="en">
                <a:solidFill>
                  <a:schemeClr val="dk1"/>
                </a:solidFill>
              </a:rPr>
              <a:t>Vision, Delegation, Systems</a:t>
            </a:r>
            <a:r>
              <a:rPr lang="en">
                <a:solidFill>
                  <a:schemeClr val="dk1"/>
                </a:solidFill>
              </a:rPr>
              <a:t>—that scale revenue </a:t>
            </a:r>
            <a:r>
              <a:rPr i="1" lang="en">
                <a:solidFill>
                  <a:schemeClr val="dk1"/>
                </a:solidFill>
              </a:rPr>
              <a:t>while</a:t>
            </a:r>
            <a:r>
              <a:rPr lang="en">
                <a:solidFill>
                  <a:schemeClr val="dk1"/>
                </a:solidFill>
              </a:rPr>
              <a:t> shrinking hours.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4️⃣</a:t>
            </a:r>
            <a:r>
              <a:rPr lang="en">
                <a:solidFill>
                  <a:schemeClr val="dk1"/>
                </a:solidFill>
              </a:rPr>
              <a:t> A 7-day challenge so you leave with momentum. Sound good? Let’s roll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5f33599a91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5f33599a91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5f33599a91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5f33599a91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5f33599a91_0_8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5f33599a91_0_8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f33599a91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5f33599a91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Relationship Id="rId3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nopy Title Slide" type="title">
  <p:cSld name="TITLE">
    <p:bg>
      <p:bgPr>
        <a:solidFill>
          <a:schemeClr val="dk1"/>
        </a:solid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 txBox="1"/>
          <p:nvPr>
            <p:ph type="title"/>
          </p:nvPr>
        </p:nvSpPr>
        <p:spPr>
          <a:xfrm>
            <a:off x="2568850" y="1417525"/>
            <a:ext cx="42957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layfair Display Black"/>
              <a:buNone/>
              <a:defRPr sz="4200">
                <a:solidFill>
                  <a:schemeClr val="lt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" name="Google Shape;8;p2"/>
          <p:cNvSpPr txBox="1"/>
          <p:nvPr>
            <p:ph idx="1" type="body"/>
          </p:nvPr>
        </p:nvSpPr>
        <p:spPr>
          <a:xfrm>
            <a:off x="2562175" y="2914900"/>
            <a:ext cx="42957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1625" lvl="0" marL="457200">
              <a:spcBef>
                <a:spcPts val="0"/>
              </a:spcBef>
              <a:spcAft>
                <a:spcPts val="0"/>
              </a:spcAft>
              <a:buClr>
                <a:srgbClr val="00EED3"/>
              </a:buClr>
              <a:buSzPts val="1150"/>
              <a:buFont typeface="Montserrat"/>
              <a:buChar char="●"/>
              <a:defRPr sz="1150">
                <a:solidFill>
                  <a:srgbClr val="00EED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01625" lvl="1" marL="914400">
              <a:spcBef>
                <a:spcPts val="0"/>
              </a:spcBef>
              <a:spcAft>
                <a:spcPts val="0"/>
              </a:spcAft>
              <a:buClr>
                <a:srgbClr val="00EED3"/>
              </a:buClr>
              <a:buSzPts val="1150"/>
              <a:buFont typeface="Montserrat"/>
              <a:buChar char="○"/>
              <a:defRPr sz="1150">
                <a:solidFill>
                  <a:srgbClr val="00EED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01625" lvl="2" marL="1371600">
              <a:spcBef>
                <a:spcPts val="0"/>
              </a:spcBef>
              <a:spcAft>
                <a:spcPts val="0"/>
              </a:spcAft>
              <a:buClr>
                <a:srgbClr val="00EED3"/>
              </a:buClr>
              <a:buSzPts val="1150"/>
              <a:buFont typeface="Montserrat"/>
              <a:buChar char="■"/>
              <a:defRPr sz="1150">
                <a:solidFill>
                  <a:srgbClr val="00EED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01625" lvl="3" marL="1828800">
              <a:spcBef>
                <a:spcPts val="0"/>
              </a:spcBef>
              <a:spcAft>
                <a:spcPts val="0"/>
              </a:spcAft>
              <a:buClr>
                <a:srgbClr val="00EED3"/>
              </a:buClr>
              <a:buSzPts val="1150"/>
              <a:buFont typeface="Montserrat"/>
              <a:buChar char="●"/>
              <a:defRPr sz="1150">
                <a:solidFill>
                  <a:srgbClr val="00EED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01625" lvl="4" marL="2286000">
              <a:spcBef>
                <a:spcPts val="0"/>
              </a:spcBef>
              <a:spcAft>
                <a:spcPts val="0"/>
              </a:spcAft>
              <a:buClr>
                <a:srgbClr val="00EED3"/>
              </a:buClr>
              <a:buSzPts val="1150"/>
              <a:buFont typeface="Montserrat"/>
              <a:buChar char="○"/>
              <a:defRPr sz="1150">
                <a:solidFill>
                  <a:srgbClr val="00EED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1625" lvl="5" marL="2743200">
              <a:spcBef>
                <a:spcPts val="0"/>
              </a:spcBef>
              <a:spcAft>
                <a:spcPts val="0"/>
              </a:spcAft>
              <a:buClr>
                <a:srgbClr val="00EED3"/>
              </a:buClr>
              <a:buSzPts val="1150"/>
              <a:buFont typeface="Montserrat"/>
              <a:buChar char="■"/>
              <a:defRPr sz="1150">
                <a:solidFill>
                  <a:srgbClr val="00EED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01625" lvl="6" marL="3200400">
              <a:spcBef>
                <a:spcPts val="0"/>
              </a:spcBef>
              <a:spcAft>
                <a:spcPts val="0"/>
              </a:spcAft>
              <a:buClr>
                <a:srgbClr val="00EED3"/>
              </a:buClr>
              <a:buSzPts val="1150"/>
              <a:buFont typeface="Montserrat"/>
              <a:buChar char="●"/>
              <a:defRPr sz="1150">
                <a:solidFill>
                  <a:srgbClr val="00EED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01625" lvl="7" marL="3657600">
              <a:spcBef>
                <a:spcPts val="0"/>
              </a:spcBef>
              <a:spcAft>
                <a:spcPts val="0"/>
              </a:spcAft>
              <a:buClr>
                <a:srgbClr val="00EED3"/>
              </a:buClr>
              <a:buSzPts val="1150"/>
              <a:buFont typeface="Montserrat"/>
              <a:buChar char="○"/>
              <a:defRPr sz="1150">
                <a:solidFill>
                  <a:srgbClr val="00EED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01625" lvl="8" marL="4114800">
              <a:spcBef>
                <a:spcPts val="0"/>
              </a:spcBef>
              <a:spcAft>
                <a:spcPts val="0"/>
              </a:spcAft>
              <a:buClr>
                <a:srgbClr val="00EED3"/>
              </a:buClr>
              <a:buSzPts val="1150"/>
              <a:buFont typeface="Montserrat"/>
              <a:buChar char="■"/>
              <a:defRPr sz="1150">
                <a:solidFill>
                  <a:srgbClr val="00EED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nopy Background A 2 1 1">
  <p:cSld name="SECTION_HEADER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8763000" y="123825"/>
            <a:ext cx="381000" cy="381000"/>
          </a:xfrm>
          <a:prstGeom prst="rect">
            <a:avLst/>
          </a:prstGeom>
          <a:solidFill>
            <a:srgbClr val="2B4B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3700" y="233925"/>
            <a:ext cx="144675" cy="14590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/>
          <p:nvPr>
            <p:ph type="title"/>
          </p:nvPr>
        </p:nvSpPr>
        <p:spPr>
          <a:xfrm>
            <a:off x="389405" y="597892"/>
            <a:ext cx="35448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Black"/>
              <a:buNone/>
              <a:defRPr sz="3200">
                <a:solidFill>
                  <a:schemeClr val="lt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nopy Background A 2 1 1 1">
  <p:cSld name="SECTION_HEADER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/>
          <p:nvPr/>
        </p:nvSpPr>
        <p:spPr>
          <a:xfrm>
            <a:off x="8763000" y="123825"/>
            <a:ext cx="381000" cy="381000"/>
          </a:xfrm>
          <a:prstGeom prst="rect">
            <a:avLst/>
          </a:prstGeom>
          <a:solidFill>
            <a:srgbClr val="00EE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" name="Google Shape;5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3700" y="233925"/>
            <a:ext cx="144675" cy="145902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2"/>
          <p:cNvSpPr txBox="1"/>
          <p:nvPr>
            <p:ph type="title"/>
          </p:nvPr>
        </p:nvSpPr>
        <p:spPr>
          <a:xfrm>
            <a:off x="389405" y="597892"/>
            <a:ext cx="35448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Black"/>
              <a:buNone/>
              <a:defRPr sz="3200">
                <a:solidFill>
                  <a:schemeClr val="lt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nopy Background A 1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/>
          <p:nvPr>
            <p:ph type="title"/>
          </p:nvPr>
        </p:nvSpPr>
        <p:spPr>
          <a:xfrm>
            <a:off x="2915100" y="161800"/>
            <a:ext cx="7594200" cy="7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Black"/>
              <a:buNone/>
              <a:defRPr sz="3200">
                <a:solidFill>
                  <a:schemeClr val="dk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9pPr>
          </a:lstStyle>
          <a:p/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00" y="233925"/>
            <a:ext cx="144675" cy="145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nopy Background A 1 1">
  <p:cSld name="SECTION_HEADER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2915100" y="161800"/>
            <a:ext cx="7594200" cy="7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Black"/>
              <a:buNone/>
              <a:defRPr sz="3200">
                <a:solidFill>
                  <a:schemeClr val="dk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9pPr>
          </a:lstStyle>
          <a:p/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00" y="233925"/>
            <a:ext cx="144675" cy="145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nopy Background A 1 1 1">
  <p:cSld name="SECTION_HEADER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2915100" y="161800"/>
            <a:ext cx="7594200" cy="7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Black"/>
              <a:buNone/>
              <a:defRPr sz="3200">
                <a:solidFill>
                  <a:schemeClr val="dk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9pPr>
          </a:lstStyle>
          <a:p/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00" y="233925"/>
            <a:ext cx="144675" cy="145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nopy Background B" type="tx">
  <p:cSld name="TITLE_AND_BOD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/>
          <p:nvPr/>
        </p:nvSpPr>
        <p:spPr>
          <a:xfrm>
            <a:off x="4714875" y="3414650"/>
            <a:ext cx="5772900" cy="5772900"/>
          </a:xfrm>
          <a:prstGeom prst="ellipse">
            <a:avLst/>
          </a:prstGeom>
          <a:noFill/>
          <a:ln cap="flat" cmpd="sng" w="9525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70" name="Google Shape;70;p16"/>
          <p:cNvSpPr/>
          <p:nvPr/>
        </p:nvSpPr>
        <p:spPr>
          <a:xfrm>
            <a:off x="5400675" y="2597823"/>
            <a:ext cx="5772900" cy="5772900"/>
          </a:xfrm>
          <a:prstGeom prst="ellipse">
            <a:avLst/>
          </a:prstGeom>
          <a:noFill/>
          <a:ln cap="flat" cmpd="sng" w="9525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71" name="Google Shape;71;p16"/>
          <p:cNvSpPr txBox="1"/>
          <p:nvPr>
            <p:ph type="title"/>
          </p:nvPr>
        </p:nvSpPr>
        <p:spPr>
          <a:xfrm>
            <a:off x="387825" y="595275"/>
            <a:ext cx="7594200" cy="7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Black"/>
              <a:buNone/>
              <a:defRPr sz="3200">
                <a:solidFill>
                  <a:schemeClr val="dk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9pPr>
          </a:lstStyle>
          <a:p/>
        </p:txBody>
      </p:sp>
      <p:sp>
        <p:nvSpPr>
          <p:cNvPr id="72" name="Google Shape;72;p16"/>
          <p:cNvSpPr/>
          <p:nvPr/>
        </p:nvSpPr>
        <p:spPr>
          <a:xfrm>
            <a:off x="8709575" y="4811425"/>
            <a:ext cx="381000" cy="381000"/>
          </a:xfrm>
          <a:prstGeom prst="rect">
            <a:avLst/>
          </a:prstGeom>
          <a:solidFill>
            <a:srgbClr val="00EE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831648" y="4907277"/>
            <a:ext cx="144675" cy="145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TITLE_AND_TWO_COLUMNS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/>
          <p:nvPr/>
        </p:nvSpPr>
        <p:spPr>
          <a:xfrm>
            <a:off x="0" y="123825"/>
            <a:ext cx="381000" cy="381000"/>
          </a:xfrm>
          <a:prstGeom prst="rect">
            <a:avLst/>
          </a:prstGeom>
          <a:solidFill>
            <a:srgbClr val="2B4B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7"/>
          <p:cNvSpPr txBox="1"/>
          <p:nvPr>
            <p:ph type="title"/>
          </p:nvPr>
        </p:nvSpPr>
        <p:spPr>
          <a:xfrm>
            <a:off x="387825" y="595275"/>
            <a:ext cx="3741300" cy="12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Font typeface="Playfair Display Black"/>
              <a:buNone/>
              <a:defRPr sz="3200">
                <a:solidFill>
                  <a:srgbClr val="0A1D2B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9pPr>
          </a:lstStyle>
          <a:p/>
        </p:txBody>
      </p:sp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00" y="233925"/>
            <a:ext cx="144675" cy="145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 1">
  <p:cSld name="TITLE_AND_TWO_COLUMNS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/>
          <p:nvPr/>
        </p:nvSpPr>
        <p:spPr>
          <a:xfrm>
            <a:off x="0" y="123825"/>
            <a:ext cx="381000" cy="381000"/>
          </a:xfrm>
          <a:prstGeom prst="rect">
            <a:avLst/>
          </a:prstGeom>
          <a:solidFill>
            <a:srgbClr val="00EE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8"/>
          <p:cNvSpPr txBox="1"/>
          <p:nvPr>
            <p:ph type="title"/>
          </p:nvPr>
        </p:nvSpPr>
        <p:spPr>
          <a:xfrm>
            <a:off x="387825" y="595275"/>
            <a:ext cx="3741300" cy="12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Font typeface="Playfair Display Black"/>
              <a:buNone/>
              <a:defRPr sz="3200">
                <a:solidFill>
                  <a:srgbClr val="0A1D2B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A1D2B"/>
              </a:buClr>
              <a:buSzPts val="3200"/>
              <a:buNone/>
              <a:defRPr sz="3200">
                <a:solidFill>
                  <a:srgbClr val="0A1D2B"/>
                </a:solidFill>
              </a:defRPr>
            </a:lvl9pPr>
          </a:lstStyle>
          <a:p/>
        </p:txBody>
      </p:sp>
      <p:pic>
        <p:nvPicPr>
          <p:cNvPr id="81" name="Google Shape;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00" y="233925"/>
            <a:ext cx="144675" cy="145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0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87" name="Google Shape;87;p2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nopy Background A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3"/>
          <p:cNvSpPr txBox="1"/>
          <p:nvPr>
            <p:ph type="title"/>
          </p:nvPr>
        </p:nvSpPr>
        <p:spPr>
          <a:xfrm>
            <a:off x="2799600" y="1566000"/>
            <a:ext cx="35448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Black"/>
              <a:buNone/>
              <a:defRPr sz="3200">
                <a:solidFill>
                  <a:schemeClr val="lt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2" name="Google Shape;12;p3"/>
          <p:cNvSpPr txBox="1"/>
          <p:nvPr>
            <p:ph idx="1" type="subTitle"/>
          </p:nvPr>
        </p:nvSpPr>
        <p:spPr>
          <a:xfrm>
            <a:off x="3022100" y="3005750"/>
            <a:ext cx="3140700" cy="11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" name="Google Shape;1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00" y="233925"/>
            <a:ext cx="144675" cy="145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6" name="Google Shape;96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7" name="Google Shape;9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0" name="Google Shape;10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3" name="Google Shape;103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4" name="Google Shape;10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7" name="Google Shape;107;p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8" name="Google Shape;108;p2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9" name="Google Shape;10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2" name="Google Shape;11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5" name="Google Shape;115;p2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6" name="Google Shape;11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9" name="Google Shape;11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3" name="Google Shape;123;p2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4" name="Google Shape;124;p2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5" name="Google Shape;12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28" name="Google Shape;12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1" name="Google Shape;131;p3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2" name="Google Shape;13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nopy Background A 4 1">
  <p:cSld name="SECTION_HEADER_4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" name="Google Shape;1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00" y="233925"/>
            <a:ext cx="144675" cy="14590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"/>
          <p:cNvSpPr txBox="1"/>
          <p:nvPr>
            <p:ph type="title"/>
          </p:nvPr>
        </p:nvSpPr>
        <p:spPr>
          <a:xfrm>
            <a:off x="2716175" y="1718400"/>
            <a:ext cx="37116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layfair Display Black"/>
              <a:buNone/>
              <a:defRPr sz="3400">
                <a:solidFill>
                  <a:schemeClr val="dk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pic>
        <p:nvPicPr>
          <p:cNvPr id="18" name="Google Shape;1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32025"/>
            <a:ext cx="9144003" cy="2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60085" y="4940095"/>
            <a:ext cx="187075" cy="18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nopy Title Slide">
  <p:cSld name="TITLE_1">
    <p:bg>
      <p:bgPr>
        <a:solidFill>
          <a:schemeClr val="dk1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3"/>
          <p:cNvSpPr txBox="1"/>
          <p:nvPr>
            <p:ph type="title"/>
          </p:nvPr>
        </p:nvSpPr>
        <p:spPr>
          <a:xfrm>
            <a:off x="2568850" y="1417525"/>
            <a:ext cx="42957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layfair Display Black"/>
              <a:buNone/>
              <a:defRPr sz="4200">
                <a:solidFill>
                  <a:schemeClr val="lt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7" name="Google Shape;137;p33"/>
          <p:cNvSpPr txBox="1"/>
          <p:nvPr>
            <p:ph idx="1" type="body"/>
          </p:nvPr>
        </p:nvSpPr>
        <p:spPr>
          <a:xfrm>
            <a:off x="2562175" y="2914900"/>
            <a:ext cx="4295700" cy="3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1625" lvl="0" marL="457200">
              <a:spcBef>
                <a:spcPts val="0"/>
              </a:spcBef>
              <a:spcAft>
                <a:spcPts val="0"/>
              </a:spcAft>
              <a:buClr>
                <a:srgbClr val="00EED3"/>
              </a:buClr>
              <a:buSzPts val="1150"/>
              <a:buFont typeface="Montserrat"/>
              <a:buChar char="●"/>
              <a:defRPr sz="1150">
                <a:solidFill>
                  <a:srgbClr val="00EED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01625" lvl="1" marL="914400">
              <a:spcBef>
                <a:spcPts val="0"/>
              </a:spcBef>
              <a:spcAft>
                <a:spcPts val="0"/>
              </a:spcAft>
              <a:buClr>
                <a:srgbClr val="00EED3"/>
              </a:buClr>
              <a:buSzPts val="1150"/>
              <a:buFont typeface="Montserrat"/>
              <a:buChar char="○"/>
              <a:defRPr sz="1150">
                <a:solidFill>
                  <a:srgbClr val="00EED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01625" lvl="2" marL="1371600">
              <a:spcBef>
                <a:spcPts val="0"/>
              </a:spcBef>
              <a:spcAft>
                <a:spcPts val="0"/>
              </a:spcAft>
              <a:buClr>
                <a:srgbClr val="00EED3"/>
              </a:buClr>
              <a:buSzPts val="1150"/>
              <a:buFont typeface="Montserrat"/>
              <a:buChar char="■"/>
              <a:defRPr sz="1150">
                <a:solidFill>
                  <a:srgbClr val="00EED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01625" lvl="3" marL="1828800">
              <a:spcBef>
                <a:spcPts val="0"/>
              </a:spcBef>
              <a:spcAft>
                <a:spcPts val="0"/>
              </a:spcAft>
              <a:buClr>
                <a:srgbClr val="00EED3"/>
              </a:buClr>
              <a:buSzPts val="1150"/>
              <a:buFont typeface="Montserrat"/>
              <a:buChar char="●"/>
              <a:defRPr sz="1150">
                <a:solidFill>
                  <a:srgbClr val="00EED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01625" lvl="4" marL="2286000">
              <a:spcBef>
                <a:spcPts val="0"/>
              </a:spcBef>
              <a:spcAft>
                <a:spcPts val="0"/>
              </a:spcAft>
              <a:buClr>
                <a:srgbClr val="00EED3"/>
              </a:buClr>
              <a:buSzPts val="1150"/>
              <a:buFont typeface="Montserrat"/>
              <a:buChar char="○"/>
              <a:defRPr sz="1150">
                <a:solidFill>
                  <a:srgbClr val="00EED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1625" lvl="5" marL="2743200">
              <a:spcBef>
                <a:spcPts val="0"/>
              </a:spcBef>
              <a:spcAft>
                <a:spcPts val="0"/>
              </a:spcAft>
              <a:buClr>
                <a:srgbClr val="00EED3"/>
              </a:buClr>
              <a:buSzPts val="1150"/>
              <a:buFont typeface="Montserrat"/>
              <a:buChar char="■"/>
              <a:defRPr sz="1150">
                <a:solidFill>
                  <a:srgbClr val="00EED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01625" lvl="6" marL="3200400">
              <a:spcBef>
                <a:spcPts val="0"/>
              </a:spcBef>
              <a:spcAft>
                <a:spcPts val="0"/>
              </a:spcAft>
              <a:buClr>
                <a:srgbClr val="00EED3"/>
              </a:buClr>
              <a:buSzPts val="1150"/>
              <a:buFont typeface="Montserrat"/>
              <a:buChar char="●"/>
              <a:defRPr sz="1150">
                <a:solidFill>
                  <a:srgbClr val="00EED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01625" lvl="7" marL="3657600">
              <a:spcBef>
                <a:spcPts val="0"/>
              </a:spcBef>
              <a:spcAft>
                <a:spcPts val="0"/>
              </a:spcAft>
              <a:buClr>
                <a:srgbClr val="00EED3"/>
              </a:buClr>
              <a:buSzPts val="1150"/>
              <a:buFont typeface="Montserrat"/>
              <a:buChar char="○"/>
              <a:defRPr sz="1150">
                <a:solidFill>
                  <a:srgbClr val="00EED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01625" lvl="8" marL="4114800">
              <a:spcBef>
                <a:spcPts val="0"/>
              </a:spcBef>
              <a:spcAft>
                <a:spcPts val="0"/>
              </a:spcAft>
              <a:buClr>
                <a:srgbClr val="00EED3"/>
              </a:buClr>
              <a:buSzPts val="1150"/>
              <a:buFont typeface="Montserrat"/>
              <a:buChar char="■"/>
              <a:defRPr sz="1150">
                <a:solidFill>
                  <a:srgbClr val="00EED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nopy Background A 3 1">
  <p:cSld name="SECTION_HEADER_3_1">
    <p:bg>
      <p:bgPr>
        <a:solidFill>
          <a:schemeClr val="lt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4"/>
          <p:cNvSpPr txBox="1"/>
          <p:nvPr>
            <p:ph type="title"/>
          </p:nvPr>
        </p:nvSpPr>
        <p:spPr>
          <a:xfrm>
            <a:off x="2799600" y="1566000"/>
            <a:ext cx="35448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Black"/>
              <a:buNone/>
              <a:defRPr sz="3200">
                <a:solidFill>
                  <a:schemeClr val="dk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40" name="Google Shape;140;p34"/>
          <p:cNvSpPr txBox="1"/>
          <p:nvPr>
            <p:ph idx="1" type="subTitle"/>
          </p:nvPr>
        </p:nvSpPr>
        <p:spPr>
          <a:xfrm>
            <a:off x="3022100" y="3005750"/>
            <a:ext cx="3140700" cy="11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4"/>
          <p:cNvSpPr/>
          <p:nvPr/>
        </p:nvSpPr>
        <p:spPr>
          <a:xfrm>
            <a:off x="0" y="123825"/>
            <a:ext cx="381000" cy="381000"/>
          </a:xfrm>
          <a:prstGeom prst="rect">
            <a:avLst/>
          </a:prstGeom>
          <a:solidFill>
            <a:srgbClr val="00EE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700" y="233925"/>
            <a:ext cx="144675" cy="145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nopy Background A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" name="Google Shape;145;p35"/>
          <p:cNvSpPr txBox="1"/>
          <p:nvPr>
            <p:ph type="title"/>
          </p:nvPr>
        </p:nvSpPr>
        <p:spPr>
          <a:xfrm>
            <a:off x="2799600" y="1566000"/>
            <a:ext cx="35448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Black"/>
              <a:buNone/>
              <a:defRPr sz="3200">
                <a:solidFill>
                  <a:schemeClr val="lt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46" name="Google Shape;146;p35"/>
          <p:cNvSpPr txBox="1"/>
          <p:nvPr>
            <p:ph idx="1" type="subTitle"/>
          </p:nvPr>
        </p:nvSpPr>
        <p:spPr>
          <a:xfrm>
            <a:off x="3022100" y="3005750"/>
            <a:ext cx="3140700" cy="11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7" name="Google Shape;14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00" y="233925"/>
            <a:ext cx="144675" cy="145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nopy Background A 3">
  <p:cSld name="SECTION_HEADER_3">
    <p:bg>
      <p:bgPr>
        <a:solidFill>
          <a:schemeClr val="lt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799600" y="1566000"/>
            <a:ext cx="35448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Black"/>
              <a:buNone/>
              <a:defRPr sz="3200">
                <a:solidFill>
                  <a:schemeClr val="dk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22" name="Google Shape;22;p5"/>
          <p:cNvSpPr txBox="1"/>
          <p:nvPr>
            <p:ph idx="1" type="subTitle"/>
          </p:nvPr>
        </p:nvSpPr>
        <p:spPr>
          <a:xfrm>
            <a:off x="3022100" y="3005750"/>
            <a:ext cx="3140700" cy="11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3" name="Google Shape;2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888" y="233150"/>
            <a:ext cx="146304" cy="14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nopy Background A 3 1">
  <p:cSld name="SECTION_HEADER_3_1">
    <p:bg>
      <p:bgPr>
        <a:solidFill>
          <a:schemeClr val="lt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title"/>
          </p:nvPr>
        </p:nvSpPr>
        <p:spPr>
          <a:xfrm>
            <a:off x="2799600" y="1566000"/>
            <a:ext cx="35448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Black"/>
              <a:buNone/>
              <a:defRPr sz="3200">
                <a:solidFill>
                  <a:schemeClr val="dk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26" name="Google Shape;26;p6"/>
          <p:cNvSpPr txBox="1"/>
          <p:nvPr>
            <p:ph idx="1" type="subTitle"/>
          </p:nvPr>
        </p:nvSpPr>
        <p:spPr>
          <a:xfrm>
            <a:off x="3022100" y="3005750"/>
            <a:ext cx="3140700" cy="11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/>
          <p:nvPr/>
        </p:nvSpPr>
        <p:spPr>
          <a:xfrm>
            <a:off x="0" y="123825"/>
            <a:ext cx="381000" cy="381000"/>
          </a:xfrm>
          <a:prstGeom prst="rect">
            <a:avLst/>
          </a:prstGeom>
          <a:solidFill>
            <a:srgbClr val="00EE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" name="Google Shape;2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700" y="233925"/>
            <a:ext cx="144675" cy="145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nopy Background A 2">
  <p:cSld name="SECTION_HEADER_2">
    <p:bg>
      <p:bgPr>
        <a:solidFill>
          <a:schemeClr val="lt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89405" y="597892"/>
            <a:ext cx="35448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Black"/>
              <a:buNone/>
              <a:defRPr sz="3200">
                <a:solidFill>
                  <a:schemeClr val="dk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31" name="Google Shape;3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700" y="233925"/>
            <a:ext cx="144675" cy="14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2025"/>
            <a:ext cx="9144003" cy="2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1287" y="4961290"/>
            <a:ext cx="144675" cy="14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nopy Background A 2 1">
  <p:cSld name="SECTION_HEADER_2_1">
    <p:bg>
      <p:bgPr>
        <a:solidFill>
          <a:schemeClr val="lt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98075" y="-1264775"/>
            <a:ext cx="48387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800" y="550450"/>
            <a:ext cx="148550" cy="231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8"/>
          <p:cNvSpPr/>
          <p:nvPr/>
        </p:nvSpPr>
        <p:spPr>
          <a:xfrm>
            <a:off x="8763000" y="123825"/>
            <a:ext cx="381000" cy="381000"/>
          </a:xfrm>
          <a:prstGeom prst="rect">
            <a:avLst/>
          </a:prstGeom>
          <a:solidFill>
            <a:srgbClr val="00EE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" name="Google Shape;3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63700" y="233925"/>
            <a:ext cx="144675" cy="14590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8"/>
          <p:cNvSpPr txBox="1"/>
          <p:nvPr>
            <p:ph type="title"/>
          </p:nvPr>
        </p:nvSpPr>
        <p:spPr>
          <a:xfrm>
            <a:off x="1659225" y="550450"/>
            <a:ext cx="4199100" cy="23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fair Display Black"/>
              <a:buNone/>
              <a:defRPr sz="4500">
                <a:solidFill>
                  <a:schemeClr val="dk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" type="subTitle"/>
          </p:nvPr>
        </p:nvSpPr>
        <p:spPr>
          <a:xfrm>
            <a:off x="4457500" y="3627350"/>
            <a:ext cx="3553800" cy="8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nopy Background A 2 1 3">
  <p:cSld name="SECTION_HEADER_2_1_3">
    <p:bg>
      <p:bgPr>
        <a:solidFill>
          <a:schemeClr val="dk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8763000" y="123825"/>
            <a:ext cx="381000" cy="381000"/>
          </a:xfrm>
          <a:prstGeom prst="rect">
            <a:avLst/>
          </a:prstGeom>
          <a:solidFill>
            <a:srgbClr val="00EE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" name="Google Shape;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863700" y="233925"/>
            <a:ext cx="144675" cy="14590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"/>
          <p:cNvSpPr txBox="1"/>
          <p:nvPr>
            <p:ph type="title"/>
          </p:nvPr>
        </p:nvSpPr>
        <p:spPr>
          <a:xfrm>
            <a:off x="963675" y="550450"/>
            <a:ext cx="6282300" cy="23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AE6C7"/>
              </a:buClr>
              <a:buSzPts val="5200"/>
              <a:buFont typeface="Playfair Display Black"/>
              <a:buNone/>
              <a:defRPr sz="5200">
                <a:solidFill>
                  <a:srgbClr val="0AE6C7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 sz="39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 sz="39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 sz="39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 sz="39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 sz="39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 sz="39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 sz="39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 sz="3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963675" y="2593150"/>
            <a:ext cx="4854600" cy="9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2000" y="4503038"/>
            <a:ext cx="965800" cy="22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nopy Background A 2 1 2">
  <p:cSld name="SECTION_HEADER_2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>
            <a:off x="8763000" y="123825"/>
            <a:ext cx="381000" cy="381000"/>
          </a:xfrm>
          <a:prstGeom prst="rect">
            <a:avLst/>
          </a:prstGeom>
          <a:solidFill>
            <a:srgbClr val="00EE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" name="Google Shape;4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3700" y="233925"/>
            <a:ext cx="144675" cy="14590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0"/>
          <p:cNvSpPr txBox="1"/>
          <p:nvPr>
            <p:ph type="title"/>
          </p:nvPr>
        </p:nvSpPr>
        <p:spPr>
          <a:xfrm>
            <a:off x="389405" y="597892"/>
            <a:ext cx="35448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Black"/>
              <a:buNone/>
              <a:defRPr sz="3200">
                <a:solidFill>
                  <a:schemeClr val="lt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3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2" name="Google Shape;92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3" name="Google Shape;9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kickofflabs.com/giveaway/balanced-millionaire-signup" TargetMode="External"/><Relationship Id="rId4" Type="http://schemas.openxmlformats.org/officeDocument/2006/relationships/hyperlink" Target="http://taxplaniq.com/podcast" TargetMode="External"/><Relationship Id="rId5" Type="http://schemas.openxmlformats.org/officeDocument/2006/relationships/image" Target="../media/image25.png"/><Relationship Id="rId6" Type="http://schemas.openxmlformats.org/officeDocument/2006/relationships/image" Target="../media/image1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6"/>
          <p:cNvSpPr txBox="1"/>
          <p:nvPr>
            <p:ph type="title"/>
          </p:nvPr>
        </p:nvSpPr>
        <p:spPr>
          <a:xfrm>
            <a:off x="2799600" y="1566000"/>
            <a:ext cx="35448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of Presentation</a:t>
            </a:r>
            <a:endParaRPr/>
          </a:p>
        </p:txBody>
      </p:sp>
      <p:sp>
        <p:nvSpPr>
          <p:cNvPr id="153" name="Google Shape;153;p36"/>
          <p:cNvSpPr txBox="1"/>
          <p:nvPr>
            <p:ph idx="1" type="subTitle"/>
          </p:nvPr>
        </p:nvSpPr>
        <p:spPr>
          <a:xfrm>
            <a:off x="2850100" y="3005750"/>
            <a:ext cx="3494400" cy="11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This is a subhead that helps clarify your confusing headline.</a:t>
            </a:r>
            <a:br>
              <a:rPr lang="en" sz="115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</a:br>
            <a:r>
              <a:rPr lang="en" sz="1150">
                <a:latin typeface="Work Sans"/>
                <a:ea typeface="Work Sans"/>
                <a:cs typeface="Work Sans"/>
                <a:sym typeface="Work Sans"/>
              </a:rPr>
              <a:t>Or you can put the name </a:t>
            </a:r>
            <a:br>
              <a:rPr lang="en" sz="1150">
                <a:latin typeface="Work Sans"/>
                <a:ea typeface="Work Sans"/>
                <a:cs typeface="Work Sans"/>
                <a:sym typeface="Work Sans"/>
              </a:rPr>
            </a:br>
            <a:r>
              <a:rPr lang="en" sz="1150">
                <a:latin typeface="Work Sans"/>
                <a:ea typeface="Work Sans"/>
                <a:cs typeface="Work Sans"/>
                <a:sym typeface="Work Sans"/>
              </a:rPr>
              <a:t>of the presenter here.</a:t>
            </a:r>
            <a:endParaRPr sz="115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latin typeface="Work Sans"/>
                <a:ea typeface="Work Sans"/>
                <a:cs typeface="Work Sans"/>
                <a:sym typeface="Work Sans"/>
              </a:rPr>
              <a:t>BUT KEEP IT CLEAN!</a:t>
            </a:r>
            <a:br>
              <a:rPr lang="en" sz="1150">
                <a:latin typeface="Work Sans"/>
                <a:ea typeface="Work Sans"/>
                <a:cs typeface="Work Sans"/>
                <a:sym typeface="Work Sans"/>
              </a:rPr>
            </a:br>
            <a:r>
              <a:rPr lang="en" sz="1150">
                <a:latin typeface="Work Sans"/>
                <a:ea typeface="Work Sans"/>
                <a:cs typeface="Work Sans"/>
                <a:sym typeface="Work Sans"/>
              </a:rPr>
              <a:t>See how terrible this much copy looks?!?</a:t>
            </a:r>
            <a:endParaRPr sz="1150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54" name="Google Shape;154;p36" title="Jackie Meyer webinar dec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5"/>
          <p:cNvSpPr txBox="1"/>
          <p:nvPr/>
        </p:nvSpPr>
        <p:spPr>
          <a:xfrm>
            <a:off x="962100" y="510225"/>
            <a:ext cx="7483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5 Signs of Burnout Leadership</a:t>
            </a:r>
            <a:endParaRPr sz="3200">
              <a:solidFill>
                <a:schemeClr val="dk1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pic>
        <p:nvPicPr>
          <p:cNvPr id="269" name="Google Shape;26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5700" y="282175"/>
            <a:ext cx="390275" cy="3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625" y="539625"/>
            <a:ext cx="5715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5"/>
          <p:cNvSpPr txBox="1"/>
          <p:nvPr/>
        </p:nvSpPr>
        <p:spPr>
          <a:xfrm>
            <a:off x="1377150" y="1401900"/>
            <a:ext cx="66534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ork Sans Medium"/>
              <a:buAutoNum type="arabicPeriod"/>
            </a:pP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You’re the bottleneck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ork Sans Medium"/>
              <a:buAutoNum type="arabicPeriod"/>
            </a:pP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Team relies on you for everything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ork Sans Medium"/>
              <a:buAutoNum type="arabicPeriod"/>
            </a:pP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You skip family dinners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ork Sans Medium"/>
              <a:buAutoNum type="arabicPeriod"/>
            </a:pP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Feel replaceable but trapped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ork Sans Medium"/>
              <a:buAutoNum type="arabicPeriod"/>
            </a:pP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Think “one more season” will fix it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272" name="Google Shape;272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63" y="4597636"/>
            <a:ext cx="1131773" cy="3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6"/>
          <p:cNvSpPr txBox="1"/>
          <p:nvPr>
            <p:ph type="title"/>
          </p:nvPr>
        </p:nvSpPr>
        <p:spPr>
          <a:xfrm>
            <a:off x="677575" y="262300"/>
            <a:ext cx="74097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rPr>
              <a:t>MISTAKE #1:</a:t>
            </a:r>
            <a:endParaRPr b="1" sz="2000">
              <a:solidFill>
                <a:schemeClr val="accen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100"/>
              <a:t>Doing everything Yourself</a:t>
            </a:r>
            <a:endParaRPr/>
          </a:p>
        </p:txBody>
      </p:sp>
      <p:sp>
        <p:nvSpPr>
          <p:cNvPr id="278" name="Google Shape;278;p46"/>
          <p:cNvSpPr/>
          <p:nvPr/>
        </p:nvSpPr>
        <p:spPr>
          <a:xfrm>
            <a:off x="858975" y="1650275"/>
            <a:ext cx="22788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6"/>
          <p:cNvSpPr txBox="1"/>
          <p:nvPr/>
        </p:nvSpPr>
        <p:spPr>
          <a:xfrm>
            <a:off x="807250" y="1715825"/>
            <a:ext cx="46272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The E-Myth trap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280" name="Google Shape;280;p46"/>
          <p:cNvSpPr/>
          <p:nvPr/>
        </p:nvSpPr>
        <p:spPr>
          <a:xfrm>
            <a:off x="504600" y="338500"/>
            <a:ext cx="112200" cy="92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6"/>
          <p:cNvSpPr/>
          <p:nvPr/>
        </p:nvSpPr>
        <p:spPr>
          <a:xfrm>
            <a:off x="858975" y="2297525"/>
            <a:ext cx="61161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46"/>
          <p:cNvSpPr txBox="1"/>
          <p:nvPr/>
        </p:nvSpPr>
        <p:spPr>
          <a:xfrm>
            <a:off x="807250" y="2363075"/>
            <a:ext cx="61677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The solo ceiling: 200 clients x $1k = $200k max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283" name="Google Shape;283;p46"/>
          <p:cNvSpPr/>
          <p:nvPr/>
        </p:nvSpPr>
        <p:spPr>
          <a:xfrm>
            <a:off x="858975" y="2944775"/>
            <a:ext cx="49329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46"/>
          <p:cNvSpPr txBox="1"/>
          <p:nvPr/>
        </p:nvSpPr>
        <p:spPr>
          <a:xfrm>
            <a:off x="807250" y="3010325"/>
            <a:ext cx="56568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Strategy: </a:t>
            </a: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Delegate</a:t>
            </a: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, use PMs, set KPIs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285" name="Google Shape;28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9100" y="147175"/>
            <a:ext cx="390275" cy="3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6"/>
          <p:cNvSpPr/>
          <p:nvPr/>
        </p:nvSpPr>
        <p:spPr>
          <a:xfrm>
            <a:off x="630085" y="1782442"/>
            <a:ext cx="152700" cy="152700"/>
          </a:xfrm>
          <a:prstGeom prst="star4">
            <a:avLst>
              <a:gd fmla="val 125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6"/>
          <p:cNvSpPr/>
          <p:nvPr/>
        </p:nvSpPr>
        <p:spPr>
          <a:xfrm>
            <a:off x="630085" y="2426667"/>
            <a:ext cx="152700" cy="152700"/>
          </a:xfrm>
          <a:prstGeom prst="star4">
            <a:avLst>
              <a:gd fmla="val 125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46"/>
          <p:cNvSpPr/>
          <p:nvPr/>
        </p:nvSpPr>
        <p:spPr>
          <a:xfrm>
            <a:off x="630085" y="3070892"/>
            <a:ext cx="152700" cy="152700"/>
          </a:xfrm>
          <a:prstGeom prst="star4">
            <a:avLst>
              <a:gd fmla="val 125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7"/>
          <p:cNvSpPr txBox="1"/>
          <p:nvPr>
            <p:ph type="title"/>
          </p:nvPr>
        </p:nvSpPr>
        <p:spPr>
          <a:xfrm>
            <a:off x="2061450" y="397875"/>
            <a:ext cx="50211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200">
                <a:solidFill>
                  <a:srgbClr val="0A1D2B"/>
                </a:solidFill>
              </a:rPr>
              <a:t>Tactical KPIs </a:t>
            </a:r>
            <a:endParaRPr sz="4200">
              <a:solidFill>
                <a:srgbClr val="0A1D2B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200">
                <a:solidFill>
                  <a:srgbClr val="0A1D2B"/>
                </a:solidFill>
              </a:rPr>
              <a:t>That Empower</a:t>
            </a:r>
            <a:endParaRPr sz="4200">
              <a:solidFill>
                <a:srgbClr val="0A1D2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7"/>
          <p:cNvSpPr/>
          <p:nvPr/>
        </p:nvSpPr>
        <p:spPr>
          <a:xfrm>
            <a:off x="2381250" y="2289150"/>
            <a:ext cx="4701300" cy="411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47"/>
          <p:cNvSpPr txBox="1"/>
          <p:nvPr/>
        </p:nvSpPr>
        <p:spPr>
          <a:xfrm>
            <a:off x="2381250" y="2354700"/>
            <a:ext cx="46383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Track for </a:t>
            </a: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accountants</a:t>
            </a: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, PMs, admin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296" name="Google Shape;296;p47"/>
          <p:cNvSpPr/>
          <p:nvPr/>
        </p:nvSpPr>
        <p:spPr>
          <a:xfrm>
            <a:off x="2826175" y="2937525"/>
            <a:ext cx="3536400" cy="411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7"/>
          <p:cNvSpPr txBox="1"/>
          <p:nvPr/>
        </p:nvSpPr>
        <p:spPr>
          <a:xfrm>
            <a:off x="2368113" y="3003075"/>
            <a:ext cx="44706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Monthly clarity and trust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298" name="Google Shape;298;p47"/>
          <p:cNvSpPr/>
          <p:nvPr/>
        </p:nvSpPr>
        <p:spPr>
          <a:xfrm>
            <a:off x="2310600" y="3585900"/>
            <a:ext cx="4779600" cy="411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7"/>
          <p:cNvSpPr txBox="1"/>
          <p:nvPr/>
        </p:nvSpPr>
        <p:spPr>
          <a:xfrm>
            <a:off x="2143000" y="3651450"/>
            <a:ext cx="51141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Tools: ChatGPT, Canopy, TaxPlanIQ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300" name="Google Shape;30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9100" y="147175"/>
            <a:ext cx="390275" cy="37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8"/>
          <p:cNvSpPr txBox="1"/>
          <p:nvPr>
            <p:ph type="title"/>
          </p:nvPr>
        </p:nvSpPr>
        <p:spPr>
          <a:xfrm>
            <a:off x="677575" y="251094"/>
            <a:ext cx="61677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rPr>
              <a:t>MISTAKE #2:</a:t>
            </a:r>
            <a:endParaRPr b="1" sz="2000">
              <a:solidFill>
                <a:schemeClr val="accen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100"/>
              <a:t>No Vision, No Values</a:t>
            </a:r>
            <a:endParaRPr/>
          </a:p>
        </p:txBody>
      </p:sp>
      <p:sp>
        <p:nvSpPr>
          <p:cNvPr id="306" name="Google Shape;306;p48"/>
          <p:cNvSpPr/>
          <p:nvPr/>
        </p:nvSpPr>
        <p:spPr>
          <a:xfrm>
            <a:off x="858974" y="1665200"/>
            <a:ext cx="28122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8"/>
          <p:cNvSpPr txBox="1"/>
          <p:nvPr/>
        </p:nvSpPr>
        <p:spPr>
          <a:xfrm>
            <a:off x="825196" y="1730762"/>
            <a:ext cx="46272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Values are your GPS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08" name="Google Shape;308;p48"/>
          <p:cNvSpPr/>
          <p:nvPr/>
        </p:nvSpPr>
        <p:spPr>
          <a:xfrm>
            <a:off x="858974" y="2312450"/>
            <a:ext cx="41904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8"/>
          <p:cNvSpPr txBox="1"/>
          <p:nvPr/>
        </p:nvSpPr>
        <p:spPr>
          <a:xfrm>
            <a:off x="825196" y="2378012"/>
            <a:ext cx="61677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Examples: honestly, family first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10" name="Google Shape;310;p48"/>
          <p:cNvSpPr/>
          <p:nvPr/>
        </p:nvSpPr>
        <p:spPr>
          <a:xfrm>
            <a:off x="858975" y="2959700"/>
            <a:ext cx="57219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8"/>
          <p:cNvSpPr txBox="1"/>
          <p:nvPr/>
        </p:nvSpPr>
        <p:spPr>
          <a:xfrm>
            <a:off x="825196" y="3025262"/>
            <a:ext cx="56568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EOS principles: hire/fire/promote by values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312" name="Google Shape;31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9100" y="147175"/>
            <a:ext cx="390275" cy="3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8"/>
          <p:cNvSpPr/>
          <p:nvPr/>
        </p:nvSpPr>
        <p:spPr>
          <a:xfrm>
            <a:off x="504600" y="338500"/>
            <a:ext cx="112200" cy="92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8"/>
          <p:cNvSpPr/>
          <p:nvPr/>
        </p:nvSpPr>
        <p:spPr>
          <a:xfrm>
            <a:off x="630085" y="1782442"/>
            <a:ext cx="152700" cy="152700"/>
          </a:xfrm>
          <a:prstGeom prst="star4">
            <a:avLst>
              <a:gd fmla="val 125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8"/>
          <p:cNvSpPr/>
          <p:nvPr/>
        </p:nvSpPr>
        <p:spPr>
          <a:xfrm>
            <a:off x="630085" y="2427851"/>
            <a:ext cx="152700" cy="152700"/>
          </a:xfrm>
          <a:prstGeom prst="star4">
            <a:avLst>
              <a:gd fmla="val 125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8"/>
          <p:cNvSpPr/>
          <p:nvPr/>
        </p:nvSpPr>
        <p:spPr>
          <a:xfrm>
            <a:off x="630085" y="3099327"/>
            <a:ext cx="152700" cy="152700"/>
          </a:xfrm>
          <a:prstGeom prst="star4">
            <a:avLst>
              <a:gd fmla="val 125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"/>
          <p:cNvSpPr txBox="1"/>
          <p:nvPr>
            <p:ph type="title"/>
          </p:nvPr>
        </p:nvSpPr>
        <p:spPr>
          <a:xfrm>
            <a:off x="2799600" y="2127747"/>
            <a:ext cx="35448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lt2"/>
                </a:solidFill>
                <a:latin typeface="Work Sans ExtraBold"/>
                <a:ea typeface="Work Sans ExtraBold"/>
                <a:cs typeface="Work Sans ExtraBold"/>
                <a:sym typeface="Work Sans ExtraBold"/>
              </a:rPr>
              <a:t>POLL #2</a:t>
            </a:r>
            <a:endParaRPr sz="5000">
              <a:solidFill>
                <a:schemeClr val="lt2"/>
              </a:solidFill>
              <a:latin typeface="Work Sans ExtraBold"/>
              <a:ea typeface="Work Sans ExtraBold"/>
              <a:cs typeface="Work Sans ExtraBold"/>
              <a:sym typeface="Work Sans ExtraBold"/>
            </a:endParaRPr>
          </a:p>
        </p:txBody>
      </p:sp>
      <p:pic>
        <p:nvPicPr>
          <p:cNvPr id="322" name="Google Shape;32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3600" y="185075"/>
            <a:ext cx="346375" cy="31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0"/>
          <p:cNvSpPr txBox="1"/>
          <p:nvPr>
            <p:ph type="title"/>
          </p:nvPr>
        </p:nvSpPr>
        <p:spPr>
          <a:xfrm>
            <a:off x="389405" y="597892"/>
            <a:ext cx="35448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50"/>
          <p:cNvSpPr/>
          <p:nvPr/>
        </p:nvSpPr>
        <p:spPr>
          <a:xfrm>
            <a:off x="-32100" y="0"/>
            <a:ext cx="9208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50"/>
          <p:cNvSpPr txBox="1"/>
          <p:nvPr>
            <p:ph type="title"/>
          </p:nvPr>
        </p:nvSpPr>
        <p:spPr>
          <a:xfrm>
            <a:off x="526200" y="384150"/>
            <a:ext cx="80916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chemeClr val="lt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Vision-Crafting Workshop</a:t>
            </a:r>
            <a:endParaRPr sz="4900">
              <a:solidFill>
                <a:schemeClr val="lt1"/>
              </a:solidFill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sp>
        <p:nvSpPr>
          <p:cNvPr id="330" name="Google Shape;330;p50"/>
          <p:cNvSpPr/>
          <p:nvPr/>
        </p:nvSpPr>
        <p:spPr>
          <a:xfrm>
            <a:off x="2917350" y="1888525"/>
            <a:ext cx="33093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50"/>
          <p:cNvSpPr txBox="1"/>
          <p:nvPr/>
        </p:nvSpPr>
        <p:spPr>
          <a:xfrm>
            <a:off x="2799600" y="1954100"/>
            <a:ext cx="35448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Write your 3-year vision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32" name="Google Shape;332;p50"/>
          <p:cNvSpPr/>
          <p:nvPr/>
        </p:nvSpPr>
        <p:spPr>
          <a:xfrm>
            <a:off x="1296150" y="2582150"/>
            <a:ext cx="65517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50"/>
          <p:cNvSpPr txBox="1"/>
          <p:nvPr/>
        </p:nvSpPr>
        <p:spPr>
          <a:xfrm>
            <a:off x="1296150" y="2647675"/>
            <a:ext cx="65127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Consider: Revenue, hours, team, services, lifestyle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34" name="Google Shape;334;p50"/>
          <p:cNvSpPr/>
          <p:nvPr/>
        </p:nvSpPr>
        <p:spPr>
          <a:xfrm>
            <a:off x="2730900" y="3275775"/>
            <a:ext cx="36654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50"/>
          <p:cNvSpPr txBox="1"/>
          <p:nvPr/>
        </p:nvSpPr>
        <p:spPr>
          <a:xfrm>
            <a:off x="1944000" y="3341300"/>
            <a:ext cx="52248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Share with a peer or group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336" name="Google Shape;33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3600" y="185075"/>
            <a:ext cx="346375" cy="31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1"/>
          <p:cNvSpPr txBox="1"/>
          <p:nvPr>
            <p:ph type="title"/>
          </p:nvPr>
        </p:nvSpPr>
        <p:spPr>
          <a:xfrm>
            <a:off x="677575" y="262300"/>
            <a:ext cx="70791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rPr>
              <a:t>MISTAKE #3:</a:t>
            </a:r>
            <a:endParaRPr b="1" sz="2000">
              <a:solidFill>
                <a:schemeClr val="accen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100"/>
              <a:t>Ignoring Leadership Gaps</a:t>
            </a:r>
            <a:endParaRPr/>
          </a:p>
        </p:txBody>
      </p:sp>
      <p:sp>
        <p:nvSpPr>
          <p:cNvPr id="342" name="Google Shape;342;p51"/>
          <p:cNvSpPr/>
          <p:nvPr/>
        </p:nvSpPr>
        <p:spPr>
          <a:xfrm>
            <a:off x="894666" y="1641793"/>
            <a:ext cx="28074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51"/>
          <p:cNvSpPr txBox="1"/>
          <p:nvPr/>
        </p:nvSpPr>
        <p:spPr>
          <a:xfrm>
            <a:off x="894666" y="1707343"/>
            <a:ext cx="46272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CPAs ≠ born leaders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44" name="Google Shape;344;p51"/>
          <p:cNvSpPr/>
          <p:nvPr/>
        </p:nvSpPr>
        <p:spPr>
          <a:xfrm>
            <a:off x="894666" y="2289043"/>
            <a:ext cx="40863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51"/>
          <p:cNvSpPr txBox="1"/>
          <p:nvPr/>
        </p:nvSpPr>
        <p:spPr>
          <a:xfrm>
            <a:off x="894666" y="2354593"/>
            <a:ext cx="61677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Admin limits → Elevate others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46" name="Google Shape;346;p51"/>
          <p:cNvSpPr/>
          <p:nvPr/>
        </p:nvSpPr>
        <p:spPr>
          <a:xfrm>
            <a:off x="894666" y="2936293"/>
            <a:ext cx="36051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51"/>
          <p:cNvSpPr txBox="1"/>
          <p:nvPr/>
        </p:nvSpPr>
        <p:spPr>
          <a:xfrm>
            <a:off x="894666" y="3001843"/>
            <a:ext cx="36051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Promote, delegate, elevate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348" name="Google Shape;34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9100" y="147175"/>
            <a:ext cx="390275" cy="3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1"/>
          <p:cNvSpPr/>
          <p:nvPr/>
        </p:nvSpPr>
        <p:spPr>
          <a:xfrm>
            <a:off x="504600" y="338500"/>
            <a:ext cx="112200" cy="92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51"/>
          <p:cNvSpPr/>
          <p:nvPr/>
        </p:nvSpPr>
        <p:spPr>
          <a:xfrm>
            <a:off x="706285" y="1771237"/>
            <a:ext cx="152700" cy="152700"/>
          </a:xfrm>
          <a:prstGeom prst="star4">
            <a:avLst>
              <a:gd fmla="val 125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51"/>
          <p:cNvSpPr/>
          <p:nvPr/>
        </p:nvSpPr>
        <p:spPr>
          <a:xfrm>
            <a:off x="706285" y="2427851"/>
            <a:ext cx="152700" cy="152700"/>
          </a:xfrm>
          <a:prstGeom prst="star4">
            <a:avLst>
              <a:gd fmla="val 125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51"/>
          <p:cNvSpPr/>
          <p:nvPr/>
        </p:nvSpPr>
        <p:spPr>
          <a:xfrm>
            <a:off x="706285" y="3065710"/>
            <a:ext cx="152700" cy="152700"/>
          </a:xfrm>
          <a:prstGeom prst="star4">
            <a:avLst>
              <a:gd fmla="val 125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2"/>
          <p:cNvSpPr txBox="1"/>
          <p:nvPr/>
        </p:nvSpPr>
        <p:spPr>
          <a:xfrm>
            <a:off x="892987" y="810075"/>
            <a:ext cx="7483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Maxwell’s 5 Levels of Leadership</a:t>
            </a:r>
            <a:endParaRPr sz="3200">
              <a:solidFill>
                <a:schemeClr val="dk1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pic>
        <p:nvPicPr>
          <p:cNvPr id="358" name="Google Shape;35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5700" y="282175"/>
            <a:ext cx="390275" cy="3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513" y="839475"/>
            <a:ext cx="5715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2"/>
          <p:cNvSpPr txBox="1"/>
          <p:nvPr/>
        </p:nvSpPr>
        <p:spPr>
          <a:xfrm>
            <a:off x="1245288" y="1708900"/>
            <a:ext cx="66534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ork Sans Medium"/>
              <a:buAutoNum type="arabicPeriod"/>
            </a:pP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Position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ork Sans Medium"/>
              <a:buAutoNum type="arabicPeriod"/>
            </a:pP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Permission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ork Sans Medium"/>
              <a:buAutoNum type="arabicPeriod"/>
            </a:pP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Production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ork Sans Medium"/>
              <a:buAutoNum type="arabicPeriod"/>
            </a:pP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People development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ork Sans Medium"/>
              <a:buAutoNum type="arabicPeriod"/>
            </a:pP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Pinnacle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361" name="Google Shape;36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63" y="4597636"/>
            <a:ext cx="1131773" cy="3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3"/>
          <p:cNvSpPr txBox="1"/>
          <p:nvPr>
            <p:ph type="title"/>
          </p:nvPr>
        </p:nvSpPr>
        <p:spPr>
          <a:xfrm>
            <a:off x="389405" y="597892"/>
            <a:ext cx="3544800" cy="149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3"/>
          <p:cNvSpPr/>
          <p:nvPr/>
        </p:nvSpPr>
        <p:spPr>
          <a:xfrm>
            <a:off x="-32100" y="0"/>
            <a:ext cx="9208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53"/>
          <p:cNvSpPr txBox="1"/>
          <p:nvPr>
            <p:ph type="title"/>
          </p:nvPr>
        </p:nvSpPr>
        <p:spPr>
          <a:xfrm>
            <a:off x="174600" y="652350"/>
            <a:ext cx="87435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Self-Assessment: </a:t>
            </a:r>
            <a:r>
              <a:rPr lang="en" sz="4200">
                <a:solidFill>
                  <a:schemeClr val="lt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Leadership level</a:t>
            </a:r>
            <a:endParaRPr sz="4200">
              <a:solidFill>
                <a:schemeClr val="lt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sp>
        <p:nvSpPr>
          <p:cNvPr id="369" name="Google Shape;369;p53"/>
          <p:cNvSpPr/>
          <p:nvPr/>
        </p:nvSpPr>
        <p:spPr>
          <a:xfrm>
            <a:off x="2567550" y="1888525"/>
            <a:ext cx="4017600" cy="411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53"/>
          <p:cNvSpPr txBox="1"/>
          <p:nvPr/>
        </p:nvSpPr>
        <p:spPr>
          <a:xfrm>
            <a:off x="2613150" y="1954050"/>
            <a:ext cx="39015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Reflect: Team, clients, peers</a:t>
            </a:r>
            <a:endParaRPr sz="2000"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71" name="Google Shape;371;p53"/>
          <p:cNvSpPr/>
          <p:nvPr/>
        </p:nvSpPr>
        <p:spPr>
          <a:xfrm>
            <a:off x="2803950" y="2582150"/>
            <a:ext cx="3544800" cy="411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53"/>
          <p:cNvSpPr txBox="1"/>
          <p:nvPr/>
        </p:nvSpPr>
        <p:spPr>
          <a:xfrm>
            <a:off x="2739300" y="2647700"/>
            <a:ext cx="36654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What level are you now?</a:t>
            </a:r>
            <a:endParaRPr sz="2000"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73" name="Google Shape;373;p53"/>
          <p:cNvSpPr/>
          <p:nvPr/>
        </p:nvSpPr>
        <p:spPr>
          <a:xfrm>
            <a:off x="2559600" y="3275775"/>
            <a:ext cx="4033500" cy="411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53"/>
          <p:cNvSpPr txBox="1"/>
          <p:nvPr/>
        </p:nvSpPr>
        <p:spPr>
          <a:xfrm>
            <a:off x="1944000" y="3341300"/>
            <a:ext cx="52248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What level do you aspire to?</a:t>
            </a:r>
            <a:endParaRPr sz="2000"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375" name="Google Shape;37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3600" y="185075"/>
            <a:ext cx="346375" cy="31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B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54"/>
          <p:cNvSpPr/>
          <p:nvPr/>
        </p:nvSpPr>
        <p:spPr>
          <a:xfrm>
            <a:off x="1881475" y="1474700"/>
            <a:ext cx="5738400" cy="230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54"/>
          <p:cNvSpPr/>
          <p:nvPr/>
        </p:nvSpPr>
        <p:spPr>
          <a:xfrm rot="10800000">
            <a:off x="4094430" y="1087395"/>
            <a:ext cx="1312500" cy="78600"/>
          </a:xfrm>
          <a:prstGeom prst="rect">
            <a:avLst/>
          </a:prstGeom>
          <a:solidFill>
            <a:srgbClr val="00EE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3" name="Google Shape;38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3600" y="185075"/>
            <a:ext cx="346375" cy="31885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4"/>
          <p:cNvSpPr txBox="1"/>
          <p:nvPr>
            <p:ph type="title"/>
          </p:nvPr>
        </p:nvSpPr>
        <p:spPr>
          <a:xfrm>
            <a:off x="1881475" y="1485900"/>
            <a:ext cx="5738400" cy="229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latin typeface="Playfair Display"/>
                <a:ea typeface="Playfair Display"/>
                <a:cs typeface="Playfair Display"/>
                <a:sym typeface="Playfair Display"/>
              </a:rPr>
              <a:t>5 Game-Changing Questions</a:t>
            </a:r>
            <a:endParaRPr b="1" sz="4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85" name="Google Shape;385;p54"/>
          <p:cNvSpPr/>
          <p:nvPr/>
        </p:nvSpPr>
        <p:spPr>
          <a:xfrm>
            <a:off x="1752025" y="1332000"/>
            <a:ext cx="5997300" cy="2598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7"/>
          <p:cNvSpPr txBox="1"/>
          <p:nvPr>
            <p:ph type="title"/>
          </p:nvPr>
        </p:nvSpPr>
        <p:spPr>
          <a:xfrm>
            <a:off x="2799600" y="1566000"/>
            <a:ext cx="35448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of Presentation</a:t>
            </a:r>
            <a:endParaRPr/>
          </a:p>
        </p:txBody>
      </p:sp>
      <p:sp>
        <p:nvSpPr>
          <p:cNvPr id="160" name="Google Shape;160;p37"/>
          <p:cNvSpPr txBox="1"/>
          <p:nvPr>
            <p:ph idx="1" type="subTitle"/>
          </p:nvPr>
        </p:nvSpPr>
        <p:spPr>
          <a:xfrm>
            <a:off x="2850100" y="3005750"/>
            <a:ext cx="3494400" cy="11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This is a subhead that helps clarify your confusing headline.</a:t>
            </a:r>
            <a:br>
              <a:rPr lang="en" sz="115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</a:br>
            <a:r>
              <a:rPr lang="en" sz="1150">
                <a:latin typeface="Work Sans"/>
                <a:ea typeface="Work Sans"/>
                <a:cs typeface="Work Sans"/>
                <a:sym typeface="Work Sans"/>
              </a:rPr>
              <a:t>Or you can put the name </a:t>
            </a:r>
            <a:br>
              <a:rPr lang="en" sz="1150">
                <a:latin typeface="Work Sans"/>
                <a:ea typeface="Work Sans"/>
                <a:cs typeface="Work Sans"/>
                <a:sym typeface="Work Sans"/>
              </a:rPr>
            </a:br>
            <a:r>
              <a:rPr lang="en" sz="1150">
                <a:latin typeface="Work Sans"/>
                <a:ea typeface="Work Sans"/>
                <a:cs typeface="Work Sans"/>
                <a:sym typeface="Work Sans"/>
              </a:rPr>
              <a:t>of the presenter here.</a:t>
            </a:r>
            <a:endParaRPr sz="115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latin typeface="Work Sans"/>
                <a:ea typeface="Work Sans"/>
                <a:cs typeface="Work Sans"/>
                <a:sym typeface="Work Sans"/>
              </a:rPr>
              <a:t>BUT KEEP IT CLEAN!</a:t>
            </a:r>
            <a:br>
              <a:rPr lang="en" sz="1150">
                <a:latin typeface="Work Sans"/>
                <a:ea typeface="Work Sans"/>
                <a:cs typeface="Work Sans"/>
                <a:sym typeface="Work Sans"/>
              </a:rPr>
            </a:br>
            <a:r>
              <a:rPr lang="en" sz="1150">
                <a:latin typeface="Work Sans"/>
                <a:ea typeface="Work Sans"/>
                <a:cs typeface="Work Sans"/>
                <a:sym typeface="Work Sans"/>
              </a:rPr>
              <a:t>See how terrible this much copy looks?!?</a:t>
            </a:r>
            <a:endParaRPr sz="1150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61" name="Google Shape;161;p37" title="Jackie Meyer webinar dec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5"/>
          <p:cNvSpPr/>
          <p:nvPr/>
        </p:nvSpPr>
        <p:spPr>
          <a:xfrm>
            <a:off x="596150" y="900950"/>
            <a:ext cx="1972200" cy="37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55"/>
          <p:cNvSpPr txBox="1"/>
          <p:nvPr>
            <p:ph type="title"/>
          </p:nvPr>
        </p:nvSpPr>
        <p:spPr>
          <a:xfrm>
            <a:off x="599125" y="848700"/>
            <a:ext cx="75723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latin typeface="Montserrat"/>
                <a:ea typeface="Montserrat"/>
                <a:cs typeface="Montserrat"/>
                <a:sym typeface="Montserrat"/>
              </a:rPr>
              <a:t>QUESTION 1:</a:t>
            </a:r>
            <a:endParaRPr sz="4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100"/>
              <a:t>What Does Success Look like?</a:t>
            </a:r>
            <a:endParaRPr/>
          </a:p>
        </p:txBody>
      </p:sp>
      <p:sp>
        <p:nvSpPr>
          <p:cNvPr id="392" name="Google Shape;392;p55"/>
          <p:cNvSpPr/>
          <p:nvPr/>
        </p:nvSpPr>
        <p:spPr>
          <a:xfrm>
            <a:off x="636250" y="2240950"/>
            <a:ext cx="27669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55"/>
          <p:cNvSpPr txBox="1"/>
          <p:nvPr/>
        </p:nvSpPr>
        <p:spPr>
          <a:xfrm>
            <a:off x="917075" y="2306500"/>
            <a:ext cx="46272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Define your vision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94" name="Google Shape;394;p55"/>
          <p:cNvSpPr/>
          <p:nvPr/>
        </p:nvSpPr>
        <p:spPr>
          <a:xfrm>
            <a:off x="636250" y="2888200"/>
            <a:ext cx="26232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55"/>
          <p:cNvSpPr txBox="1"/>
          <p:nvPr/>
        </p:nvSpPr>
        <p:spPr>
          <a:xfrm>
            <a:off x="917075" y="2953750"/>
            <a:ext cx="61677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Freedom &gt; Profit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96" name="Google Shape;396;p55"/>
          <p:cNvSpPr/>
          <p:nvPr/>
        </p:nvSpPr>
        <p:spPr>
          <a:xfrm>
            <a:off x="636250" y="3535450"/>
            <a:ext cx="39621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55"/>
          <p:cNvSpPr txBox="1"/>
          <p:nvPr/>
        </p:nvSpPr>
        <p:spPr>
          <a:xfrm>
            <a:off x="917075" y="3601000"/>
            <a:ext cx="36051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Visualize 3-5 year lifestyle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398" name="Google Shape;39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9100" y="147175"/>
            <a:ext cx="390275" cy="3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5"/>
          <p:cNvSpPr/>
          <p:nvPr/>
        </p:nvSpPr>
        <p:spPr>
          <a:xfrm>
            <a:off x="740349" y="2336444"/>
            <a:ext cx="178800" cy="1788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55"/>
          <p:cNvSpPr/>
          <p:nvPr/>
        </p:nvSpPr>
        <p:spPr>
          <a:xfrm>
            <a:off x="740349" y="3004294"/>
            <a:ext cx="178800" cy="1788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55"/>
          <p:cNvSpPr/>
          <p:nvPr/>
        </p:nvSpPr>
        <p:spPr>
          <a:xfrm>
            <a:off x="740349" y="3672144"/>
            <a:ext cx="178800" cy="1788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6"/>
          <p:cNvSpPr/>
          <p:nvPr/>
        </p:nvSpPr>
        <p:spPr>
          <a:xfrm>
            <a:off x="596150" y="2217775"/>
            <a:ext cx="44262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56"/>
          <p:cNvSpPr txBox="1"/>
          <p:nvPr/>
        </p:nvSpPr>
        <p:spPr>
          <a:xfrm>
            <a:off x="968625" y="2283325"/>
            <a:ext cx="46272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Audit: Clone vs. cringe clients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408" name="Google Shape;408;p56"/>
          <p:cNvSpPr/>
          <p:nvPr/>
        </p:nvSpPr>
        <p:spPr>
          <a:xfrm>
            <a:off x="596150" y="2865025"/>
            <a:ext cx="39966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56"/>
          <p:cNvSpPr txBox="1"/>
          <p:nvPr/>
        </p:nvSpPr>
        <p:spPr>
          <a:xfrm>
            <a:off x="968625" y="2930575"/>
            <a:ext cx="61677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Niche down, increase fees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410" name="Google Shape;410;p56"/>
          <p:cNvSpPr/>
          <p:nvPr/>
        </p:nvSpPr>
        <p:spPr>
          <a:xfrm>
            <a:off x="596150" y="3512275"/>
            <a:ext cx="35940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56"/>
          <p:cNvSpPr txBox="1"/>
          <p:nvPr/>
        </p:nvSpPr>
        <p:spPr>
          <a:xfrm>
            <a:off x="968625" y="3577825"/>
            <a:ext cx="36051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Fire 60%, triple revenue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412" name="Google Shape;41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9100" y="147175"/>
            <a:ext cx="390275" cy="3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6"/>
          <p:cNvSpPr/>
          <p:nvPr/>
        </p:nvSpPr>
        <p:spPr>
          <a:xfrm>
            <a:off x="596150" y="900950"/>
            <a:ext cx="1972200" cy="37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56"/>
          <p:cNvSpPr/>
          <p:nvPr/>
        </p:nvSpPr>
        <p:spPr>
          <a:xfrm>
            <a:off x="740349" y="2336444"/>
            <a:ext cx="178800" cy="1788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56"/>
          <p:cNvSpPr/>
          <p:nvPr/>
        </p:nvSpPr>
        <p:spPr>
          <a:xfrm>
            <a:off x="740349" y="3004294"/>
            <a:ext cx="178800" cy="1788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56"/>
          <p:cNvSpPr/>
          <p:nvPr/>
        </p:nvSpPr>
        <p:spPr>
          <a:xfrm>
            <a:off x="740349" y="3672144"/>
            <a:ext cx="178800" cy="1788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56"/>
          <p:cNvSpPr txBox="1"/>
          <p:nvPr>
            <p:ph type="title"/>
          </p:nvPr>
        </p:nvSpPr>
        <p:spPr>
          <a:xfrm>
            <a:off x="596150" y="824750"/>
            <a:ext cx="78105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latin typeface="Work Sans"/>
                <a:ea typeface="Work Sans"/>
                <a:cs typeface="Work Sans"/>
                <a:sym typeface="Work Sans"/>
              </a:rPr>
              <a:t>QUESTION 2:</a:t>
            </a:r>
            <a:endParaRPr b="1" sz="21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100"/>
              <a:t>Who Are Your Best Clients?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7"/>
          <p:cNvSpPr/>
          <p:nvPr/>
        </p:nvSpPr>
        <p:spPr>
          <a:xfrm>
            <a:off x="640975" y="2217775"/>
            <a:ext cx="29247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57"/>
          <p:cNvSpPr txBox="1"/>
          <p:nvPr/>
        </p:nvSpPr>
        <p:spPr>
          <a:xfrm>
            <a:off x="892425" y="2283325"/>
            <a:ext cx="46272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Delegation mindset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424" name="Google Shape;424;p57"/>
          <p:cNvSpPr/>
          <p:nvPr/>
        </p:nvSpPr>
        <p:spPr>
          <a:xfrm>
            <a:off x="640975" y="2865025"/>
            <a:ext cx="18126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57"/>
          <p:cNvSpPr txBox="1"/>
          <p:nvPr/>
        </p:nvSpPr>
        <p:spPr>
          <a:xfrm>
            <a:off x="892425" y="2930575"/>
            <a:ext cx="61677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80% Rule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426" name="Google Shape;426;p57"/>
          <p:cNvSpPr/>
          <p:nvPr/>
        </p:nvSpPr>
        <p:spPr>
          <a:xfrm>
            <a:off x="640975" y="3512275"/>
            <a:ext cx="41685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57"/>
          <p:cNvSpPr txBox="1"/>
          <p:nvPr/>
        </p:nvSpPr>
        <p:spPr>
          <a:xfrm>
            <a:off x="892425" y="3577825"/>
            <a:ext cx="40188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Be the architect, not the hero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428" name="Google Shape;42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9100" y="147175"/>
            <a:ext cx="390275" cy="3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7"/>
          <p:cNvSpPr/>
          <p:nvPr/>
        </p:nvSpPr>
        <p:spPr>
          <a:xfrm>
            <a:off x="596150" y="900950"/>
            <a:ext cx="1972200" cy="37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57"/>
          <p:cNvSpPr/>
          <p:nvPr/>
        </p:nvSpPr>
        <p:spPr>
          <a:xfrm>
            <a:off x="740349" y="2336444"/>
            <a:ext cx="178800" cy="1788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57"/>
          <p:cNvSpPr/>
          <p:nvPr/>
        </p:nvSpPr>
        <p:spPr>
          <a:xfrm>
            <a:off x="740349" y="3004294"/>
            <a:ext cx="178800" cy="1788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57"/>
          <p:cNvSpPr/>
          <p:nvPr/>
        </p:nvSpPr>
        <p:spPr>
          <a:xfrm>
            <a:off x="740349" y="3672144"/>
            <a:ext cx="178800" cy="1788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57"/>
          <p:cNvSpPr txBox="1"/>
          <p:nvPr>
            <p:ph type="title"/>
          </p:nvPr>
        </p:nvSpPr>
        <p:spPr>
          <a:xfrm>
            <a:off x="596150" y="569926"/>
            <a:ext cx="61677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latin typeface="Work Sans"/>
                <a:ea typeface="Work Sans"/>
                <a:cs typeface="Work Sans"/>
                <a:sym typeface="Work Sans"/>
              </a:rPr>
              <a:t>QUESTION 3:</a:t>
            </a:r>
            <a:r>
              <a:rPr lang="en" sz="4100"/>
              <a:t> </a:t>
            </a:r>
            <a:endParaRPr sz="4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100"/>
              <a:t>Are You the Bottleneck?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8"/>
          <p:cNvSpPr/>
          <p:nvPr/>
        </p:nvSpPr>
        <p:spPr>
          <a:xfrm>
            <a:off x="636225" y="2217775"/>
            <a:ext cx="27381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58"/>
          <p:cNvSpPr txBox="1"/>
          <p:nvPr/>
        </p:nvSpPr>
        <p:spPr>
          <a:xfrm>
            <a:off x="892425" y="2283325"/>
            <a:ext cx="46272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Org chart vs. ego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440" name="Google Shape;440;p58"/>
          <p:cNvSpPr/>
          <p:nvPr/>
        </p:nvSpPr>
        <p:spPr>
          <a:xfrm>
            <a:off x="636225" y="2865025"/>
            <a:ext cx="18090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58"/>
          <p:cNvSpPr txBox="1"/>
          <p:nvPr/>
        </p:nvSpPr>
        <p:spPr>
          <a:xfrm>
            <a:off x="892425" y="2930575"/>
            <a:ext cx="61677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COO, PMs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442" name="Google Shape;442;p58"/>
          <p:cNvSpPr/>
          <p:nvPr/>
        </p:nvSpPr>
        <p:spPr>
          <a:xfrm>
            <a:off x="636225" y="3512275"/>
            <a:ext cx="37251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58"/>
          <p:cNvSpPr txBox="1"/>
          <p:nvPr/>
        </p:nvSpPr>
        <p:spPr>
          <a:xfrm>
            <a:off x="892425" y="3577825"/>
            <a:ext cx="36051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Ownership &gt; dependency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444" name="Google Shape;44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9100" y="147175"/>
            <a:ext cx="390275" cy="3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58"/>
          <p:cNvSpPr/>
          <p:nvPr/>
        </p:nvSpPr>
        <p:spPr>
          <a:xfrm>
            <a:off x="596150" y="900950"/>
            <a:ext cx="1972200" cy="37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58"/>
          <p:cNvSpPr/>
          <p:nvPr/>
        </p:nvSpPr>
        <p:spPr>
          <a:xfrm>
            <a:off x="740349" y="2336444"/>
            <a:ext cx="178800" cy="1788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58"/>
          <p:cNvSpPr/>
          <p:nvPr/>
        </p:nvSpPr>
        <p:spPr>
          <a:xfrm>
            <a:off x="740349" y="3004294"/>
            <a:ext cx="178800" cy="1788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58"/>
          <p:cNvSpPr/>
          <p:nvPr/>
        </p:nvSpPr>
        <p:spPr>
          <a:xfrm>
            <a:off x="740349" y="3672144"/>
            <a:ext cx="178800" cy="1788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58"/>
          <p:cNvSpPr txBox="1"/>
          <p:nvPr>
            <p:ph type="title"/>
          </p:nvPr>
        </p:nvSpPr>
        <p:spPr>
          <a:xfrm>
            <a:off x="607356" y="822509"/>
            <a:ext cx="77628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latin typeface="Work Sans"/>
                <a:ea typeface="Work Sans"/>
                <a:cs typeface="Work Sans"/>
                <a:sym typeface="Work Sans"/>
              </a:rPr>
              <a:t>QUESTION 4:</a:t>
            </a:r>
            <a:endParaRPr b="1" sz="21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100"/>
              <a:t>Who Runs the Firm Off-Grid?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9"/>
          <p:cNvSpPr/>
          <p:nvPr/>
        </p:nvSpPr>
        <p:spPr>
          <a:xfrm>
            <a:off x="596150" y="2217775"/>
            <a:ext cx="35628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59"/>
          <p:cNvSpPr txBox="1"/>
          <p:nvPr/>
        </p:nvSpPr>
        <p:spPr>
          <a:xfrm>
            <a:off x="892425" y="2283325"/>
            <a:ext cx="46272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Duct tape → streamlined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456" name="Google Shape;456;p59"/>
          <p:cNvSpPr/>
          <p:nvPr/>
        </p:nvSpPr>
        <p:spPr>
          <a:xfrm>
            <a:off x="596150" y="2865025"/>
            <a:ext cx="25206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59"/>
          <p:cNvSpPr txBox="1"/>
          <p:nvPr/>
        </p:nvSpPr>
        <p:spPr>
          <a:xfrm>
            <a:off x="892425" y="2930575"/>
            <a:ext cx="61677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SOPS, AI tools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458" name="Google Shape;458;p59"/>
          <p:cNvSpPr/>
          <p:nvPr/>
        </p:nvSpPr>
        <p:spPr>
          <a:xfrm>
            <a:off x="596150" y="3512275"/>
            <a:ext cx="27567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59"/>
          <p:cNvSpPr txBox="1"/>
          <p:nvPr/>
        </p:nvSpPr>
        <p:spPr>
          <a:xfrm>
            <a:off x="892425" y="3577825"/>
            <a:ext cx="36051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Smart tech stack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460" name="Google Shape;46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9100" y="147175"/>
            <a:ext cx="390275" cy="3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9"/>
          <p:cNvSpPr/>
          <p:nvPr/>
        </p:nvSpPr>
        <p:spPr>
          <a:xfrm>
            <a:off x="596150" y="900950"/>
            <a:ext cx="1972200" cy="37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59"/>
          <p:cNvSpPr/>
          <p:nvPr/>
        </p:nvSpPr>
        <p:spPr>
          <a:xfrm>
            <a:off x="740349" y="2336444"/>
            <a:ext cx="178800" cy="1788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59"/>
          <p:cNvSpPr/>
          <p:nvPr/>
        </p:nvSpPr>
        <p:spPr>
          <a:xfrm>
            <a:off x="740349" y="3004294"/>
            <a:ext cx="178800" cy="1788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59"/>
          <p:cNvSpPr/>
          <p:nvPr/>
        </p:nvSpPr>
        <p:spPr>
          <a:xfrm>
            <a:off x="740349" y="3672144"/>
            <a:ext cx="178800" cy="1788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59"/>
          <p:cNvSpPr txBox="1"/>
          <p:nvPr>
            <p:ph type="title"/>
          </p:nvPr>
        </p:nvSpPr>
        <p:spPr>
          <a:xfrm>
            <a:off x="578975" y="827075"/>
            <a:ext cx="7493700" cy="11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latin typeface="Montserrat"/>
                <a:ea typeface="Montserrat"/>
                <a:cs typeface="Montserrat"/>
                <a:sym typeface="Montserrat"/>
              </a:rPr>
              <a:t>QUESTION 5:</a:t>
            </a:r>
            <a:endParaRPr b="1" sz="2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100"/>
              <a:t>Are Your Systems Scalable?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0"/>
          <p:cNvSpPr txBox="1"/>
          <p:nvPr>
            <p:ph type="title"/>
          </p:nvPr>
        </p:nvSpPr>
        <p:spPr>
          <a:xfrm>
            <a:off x="2799600" y="2127747"/>
            <a:ext cx="35448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lt2"/>
                </a:solidFill>
                <a:latin typeface="Work Sans ExtraBold"/>
                <a:ea typeface="Work Sans ExtraBold"/>
                <a:cs typeface="Work Sans ExtraBold"/>
                <a:sym typeface="Work Sans ExtraBold"/>
              </a:rPr>
              <a:t>POLL #3</a:t>
            </a:r>
            <a:endParaRPr sz="5000">
              <a:solidFill>
                <a:schemeClr val="lt2"/>
              </a:solidFill>
              <a:latin typeface="Work Sans ExtraBold"/>
              <a:ea typeface="Work Sans ExtraBold"/>
              <a:cs typeface="Work Sans ExtraBold"/>
              <a:sym typeface="Work Sans ExtraBold"/>
            </a:endParaRPr>
          </a:p>
        </p:txBody>
      </p:sp>
      <p:pic>
        <p:nvPicPr>
          <p:cNvPr id="471" name="Google Shape;47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3600" y="185075"/>
            <a:ext cx="346375" cy="31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1"/>
          <p:cNvSpPr txBox="1"/>
          <p:nvPr/>
        </p:nvSpPr>
        <p:spPr>
          <a:xfrm>
            <a:off x="649615" y="282175"/>
            <a:ext cx="7219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The Balance Sheet of Life</a:t>
            </a:r>
            <a:endParaRPr sz="3200">
              <a:solidFill>
                <a:schemeClr val="dk1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477" name="Google Shape;477;p61"/>
          <p:cNvSpPr txBox="1"/>
          <p:nvPr/>
        </p:nvSpPr>
        <p:spPr>
          <a:xfrm>
            <a:off x="649600" y="851825"/>
            <a:ext cx="6653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Work Sans"/>
                <a:ea typeface="Work Sans"/>
                <a:cs typeface="Work Sans"/>
                <a:sym typeface="Work Sans"/>
              </a:rPr>
              <a:t>10 life assets:</a:t>
            </a: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 Align life + business success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478" name="Google Shape;47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5700" y="282175"/>
            <a:ext cx="390275" cy="3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138" y="311575"/>
            <a:ext cx="5715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61"/>
          <p:cNvSpPr txBox="1"/>
          <p:nvPr/>
        </p:nvSpPr>
        <p:spPr>
          <a:xfrm>
            <a:off x="1000263" y="1485900"/>
            <a:ext cx="6653400" cy="29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Work Sans Medium"/>
              <a:buAutoNum type="arabicPeriod"/>
            </a:pPr>
            <a:r>
              <a:rPr lang="en" sz="1600">
                <a:latin typeface="Work Sans Medium"/>
                <a:ea typeface="Work Sans Medium"/>
                <a:cs typeface="Work Sans Medium"/>
                <a:sym typeface="Work Sans Medium"/>
              </a:rPr>
              <a:t>Passion - what lights you up</a:t>
            </a:r>
            <a:endParaRPr sz="16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Work Sans Medium"/>
              <a:buAutoNum type="arabicPeriod"/>
            </a:pPr>
            <a:r>
              <a:rPr lang="en" sz="1600">
                <a:latin typeface="Work Sans Medium"/>
                <a:ea typeface="Work Sans Medium"/>
                <a:cs typeface="Work Sans Medium"/>
                <a:sym typeface="Work Sans Medium"/>
              </a:rPr>
              <a:t>Purpose - Why you exist</a:t>
            </a:r>
            <a:endParaRPr sz="16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Work Sans Medium"/>
              <a:buAutoNum type="arabicPeriod"/>
            </a:pPr>
            <a:r>
              <a:rPr lang="en" sz="1600">
                <a:latin typeface="Work Sans Medium"/>
                <a:ea typeface="Work Sans Medium"/>
                <a:cs typeface="Work Sans Medium"/>
                <a:sym typeface="Work Sans Medium"/>
              </a:rPr>
              <a:t>Profit - Your finances and cash flow</a:t>
            </a:r>
            <a:endParaRPr sz="16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Work Sans Medium"/>
              <a:buAutoNum type="arabicPeriod"/>
            </a:pPr>
            <a:r>
              <a:rPr lang="en" sz="1600">
                <a:latin typeface="Work Sans Medium"/>
                <a:ea typeface="Work Sans Medium"/>
                <a:cs typeface="Work Sans Medium"/>
                <a:sym typeface="Work Sans Medium"/>
              </a:rPr>
              <a:t>People - Relationships that matter</a:t>
            </a:r>
            <a:endParaRPr sz="16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Work Sans Medium"/>
              <a:buAutoNum type="arabicPeriod"/>
            </a:pPr>
            <a:r>
              <a:rPr lang="en" sz="1600">
                <a:latin typeface="Work Sans Medium"/>
                <a:ea typeface="Work Sans Medium"/>
                <a:cs typeface="Work Sans Medium"/>
                <a:sym typeface="Work Sans Medium"/>
              </a:rPr>
              <a:t>Peace - Mindfulness, spirituality, rest</a:t>
            </a:r>
            <a:endParaRPr sz="16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Work Sans Medium"/>
              <a:buAutoNum type="arabicPeriod"/>
            </a:pPr>
            <a:r>
              <a:rPr lang="en" sz="1600">
                <a:latin typeface="Work Sans Medium"/>
                <a:ea typeface="Work Sans Medium"/>
                <a:cs typeface="Work Sans Medium"/>
                <a:sym typeface="Work Sans Medium"/>
              </a:rPr>
              <a:t>Place - Your environment and surroundings</a:t>
            </a:r>
            <a:endParaRPr sz="16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Work Sans Medium"/>
              <a:buAutoNum type="arabicPeriod"/>
            </a:pPr>
            <a:r>
              <a:rPr lang="en" sz="1600">
                <a:latin typeface="Work Sans Medium"/>
                <a:ea typeface="Work Sans Medium"/>
                <a:cs typeface="Work Sans Medium"/>
                <a:sym typeface="Work Sans Medium"/>
              </a:rPr>
              <a:t>Play - Fun, hobbies, and enjoyment</a:t>
            </a:r>
            <a:endParaRPr sz="16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Work Sans Medium"/>
              <a:buAutoNum type="arabicPeriod"/>
            </a:pPr>
            <a:r>
              <a:rPr lang="en" sz="1600">
                <a:latin typeface="Work Sans Medium"/>
                <a:ea typeface="Work Sans Medium"/>
                <a:cs typeface="Work Sans Medium"/>
                <a:sym typeface="Work Sans Medium"/>
              </a:rPr>
              <a:t>Physical Health - Mind &amp; body wellness</a:t>
            </a:r>
            <a:endParaRPr sz="16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Work Sans Medium"/>
              <a:buAutoNum type="arabicPeriod"/>
            </a:pPr>
            <a:r>
              <a:rPr lang="en" sz="1600">
                <a:latin typeface="Work Sans Medium"/>
                <a:ea typeface="Work Sans Medium"/>
                <a:cs typeface="Work Sans Medium"/>
                <a:sym typeface="Work Sans Medium"/>
              </a:rPr>
              <a:t>Progress - Learning and personal growth</a:t>
            </a:r>
            <a:endParaRPr sz="16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Work Sans Medium"/>
              <a:buAutoNum type="arabicPeriod"/>
            </a:pPr>
            <a:r>
              <a:rPr lang="en" sz="1600">
                <a:latin typeface="Work Sans Medium"/>
                <a:ea typeface="Work Sans Medium"/>
                <a:cs typeface="Work Sans Medium"/>
                <a:sym typeface="Work Sans Medium"/>
              </a:rPr>
              <a:t>Philanthropy - Giving back and impact</a:t>
            </a:r>
            <a:endParaRPr sz="16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481" name="Google Shape;481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63" y="4597636"/>
            <a:ext cx="1131773" cy="3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2"/>
          <p:cNvSpPr txBox="1"/>
          <p:nvPr>
            <p:ph type="title"/>
          </p:nvPr>
        </p:nvSpPr>
        <p:spPr>
          <a:xfrm>
            <a:off x="389405" y="597892"/>
            <a:ext cx="35448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62"/>
          <p:cNvSpPr/>
          <p:nvPr/>
        </p:nvSpPr>
        <p:spPr>
          <a:xfrm>
            <a:off x="-32100" y="0"/>
            <a:ext cx="9208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62"/>
          <p:cNvSpPr txBox="1"/>
          <p:nvPr>
            <p:ph type="title"/>
          </p:nvPr>
        </p:nvSpPr>
        <p:spPr>
          <a:xfrm>
            <a:off x="184650" y="652350"/>
            <a:ext cx="87435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Case Study:</a:t>
            </a:r>
            <a:r>
              <a:rPr lang="en" sz="4200">
                <a:solidFill>
                  <a:schemeClr val="lt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 Scaling with Peace</a:t>
            </a:r>
            <a:endParaRPr sz="4200">
              <a:solidFill>
                <a:schemeClr val="lt1"/>
              </a:solidFill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sp>
        <p:nvSpPr>
          <p:cNvPr id="489" name="Google Shape;489;p62"/>
          <p:cNvSpPr/>
          <p:nvPr/>
        </p:nvSpPr>
        <p:spPr>
          <a:xfrm>
            <a:off x="2807025" y="1888525"/>
            <a:ext cx="3456900" cy="411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62"/>
          <p:cNvSpPr txBox="1"/>
          <p:nvPr/>
        </p:nvSpPr>
        <p:spPr>
          <a:xfrm>
            <a:off x="2613150" y="1954050"/>
            <a:ext cx="39015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Before/After leadership</a:t>
            </a:r>
            <a:endParaRPr sz="2000"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491" name="Google Shape;491;p62"/>
          <p:cNvSpPr/>
          <p:nvPr/>
        </p:nvSpPr>
        <p:spPr>
          <a:xfrm>
            <a:off x="2739450" y="2582150"/>
            <a:ext cx="3665400" cy="411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62"/>
          <p:cNvSpPr txBox="1"/>
          <p:nvPr/>
        </p:nvSpPr>
        <p:spPr>
          <a:xfrm>
            <a:off x="2739300" y="2647700"/>
            <a:ext cx="36654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More revenue, fewer hours</a:t>
            </a:r>
            <a:endParaRPr sz="2000"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493" name="Google Shape;493;p62"/>
          <p:cNvSpPr/>
          <p:nvPr/>
        </p:nvSpPr>
        <p:spPr>
          <a:xfrm>
            <a:off x="2559600" y="3275775"/>
            <a:ext cx="4033500" cy="411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62"/>
          <p:cNvSpPr txBox="1"/>
          <p:nvPr/>
        </p:nvSpPr>
        <p:spPr>
          <a:xfrm>
            <a:off x="1944000" y="3341300"/>
            <a:ext cx="52248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Happier team, better service</a:t>
            </a:r>
            <a:endParaRPr sz="2000"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495" name="Google Shape;49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3600" y="185075"/>
            <a:ext cx="346375" cy="31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3"/>
          <p:cNvSpPr txBox="1"/>
          <p:nvPr/>
        </p:nvSpPr>
        <p:spPr>
          <a:xfrm>
            <a:off x="962100" y="510225"/>
            <a:ext cx="7483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Recap 7-Figure, 4-Hour Firm</a:t>
            </a:r>
            <a:endParaRPr sz="3200">
              <a:solidFill>
                <a:schemeClr val="dk1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pic>
        <p:nvPicPr>
          <p:cNvPr id="501" name="Google Shape;50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5700" y="282175"/>
            <a:ext cx="390275" cy="3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625" y="539625"/>
            <a:ext cx="5715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63"/>
          <p:cNvSpPr txBox="1"/>
          <p:nvPr/>
        </p:nvSpPr>
        <p:spPr>
          <a:xfrm>
            <a:off x="1175425" y="1401900"/>
            <a:ext cx="66534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ork Sans Medium"/>
              <a:buAutoNum type="arabicPeriod"/>
            </a:pP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Define success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ork Sans Medium"/>
              <a:buAutoNum type="arabicPeriod"/>
            </a:pP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Focus your niche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ork Sans Medium"/>
              <a:buAutoNum type="arabicPeriod"/>
            </a:pP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Delegate + track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ork Sans Medium"/>
              <a:buAutoNum type="arabicPeriod"/>
            </a:pP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Empower leaders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ork Sans Medium"/>
              <a:buAutoNum type="arabicPeriod"/>
            </a:pP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Build systems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504" name="Google Shape;504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63" y="4597636"/>
            <a:ext cx="1131773" cy="3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4"/>
          <p:cNvSpPr txBox="1"/>
          <p:nvPr>
            <p:ph type="title"/>
          </p:nvPr>
        </p:nvSpPr>
        <p:spPr>
          <a:xfrm>
            <a:off x="389405" y="597892"/>
            <a:ext cx="35448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64"/>
          <p:cNvSpPr/>
          <p:nvPr/>
        </p:nvSpPr>
        <p:spPr>
          <a:xfrm>
            <a:off x="-32100" y="0"/>
            <a:ext cx="92082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64"/>
          <p:cNvSpPr txBox="1"/>
          <p:nvPr>
            <p:ph type="title"/>
          </p:nvPr>
        </p:nvSpPr>
        <p:spPr>
          <a:xfrm>
            <a:off x="158750" y="384150"/>
            <a:ext cx="87435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Take Action:</a:t>
            </a:r>
            <a:r>
              <a:rPr lang="en" sz="4200">
                <a:solidFill>
                  <a:schemeClr val="lt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 7-Day Challenge</a:t>
            </a:r>
            <a:endParaRPr sz="4200">
              <a:solidFill>
                <a:schemeClr val="lt1"/>
              </a:solidFill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sp>
        <p:nvSpPr>
          <p:cNvPr id="512" name="Google Shape;512;p64"/>
          <p:cNvSpPr/>
          <p:nvPr/>
        </p:nvSpPr>
        <p:spPr>
          <a:xfrm>
            <a:off x="2828175" y="1482263"/>
            <a:ext cx="31803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64"/>
          <p:cNvSpPr txBox="1"/>
          <p:nvPr/>
        </p:nvSpPr>
        <p:spPr>
          <a:xfrm>
            <a:off x="2828175" y="1547813"/>
            <a:ext cx="31803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Assign 1 measureable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514" name="Google Shape;514;p64"/>
          <p:cNvSpPr/>
          <p:nvPr/>
        </p:nvSpPr>
        <p:spPr>
          <a:xfrm>
            <a:off x="3488675" y="2103375"/>
            <a:ext cx="19347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64"/>
          <p:cNvSpPr txBox="1"/>
          <p:nvPr/>
        </p:nvSpPr>
        <p:spPr>
          <a:xfrm>
            <a:off x="3436600" y="2168925"/>
            <a:ext cx="20985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Draft vision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516" name="Google Shape;516;p64"/>
          <p:cNvSpPr/>
          <p:nvPr/>
        </p:nvSpPr>
        <p:spPr>
          <a:xfrm>
            <a:off x="3168550" y="2696413"/>
            <a:ext cx="26346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64"/>
          <p:cNvSpPr txBox="1"/>
          <p:nvPr/>
        </p:nvSpPr>
        <p:spPr>
          <a:xfrm>
            <a:off x="3168550" y="2761963"/>
            <a:ext cx="26346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Audit + automate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518" name="Google Shape;518;p64"/>
          <p:cNvSpPr/>
          <p:nvPr/>
        </p:nvSpPr>
        <p:spPr>
          <a:xfrm>
            <a:off x="2895700" y="3274800"/>
            <a:ext cx="31803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64"/>
          <p:cNvSpPr txBox="1"/>
          <p:nvPr/>
        </p:nvSpPr>
        <p:spPr>
          <a:xfrm>
            <a:off x="2895700" y="3340350"/>
            <a:ext cx="31803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Assess leadership l</a:t>
            </a: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e</a:t>
            </a: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vel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520" name="Google Shape;520;p64"/>
          <p:cNvSpPr/>
          <p:nvPr/>
        </p:nvSpPr>
        <p:spPr>
          <a:xfrm>
            <a:off x="2590150" y="3882500"/>
            <a:ext cx="37914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64"/>
          <p:cNvSpPr txBox="1"/>
          <p:nvPr/>
        </p:nvSpPr>
        <p:spPr>
          <a:xfrm>
            <a:off x="2783400" y="3948050"/>
            <a:ext cx="34986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Bless-and-releas</a:t>
            </a: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e</a:t>
            </a: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 1 client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522" name="Google Shape;52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3600" y="185075"/>
            <a:ext cx="346375" cy="31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8" title="Instagram post - 8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850" y="1217350"/>
            <a:ext cx="3083351" cy="308335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8"/>
          <p:cNvSpPr/>
          <p:nvPr/>
        </p:nvSpPr>
        <p:spPr>
          <a:xfrm>
            <a:off x="48375" y="137050"/>
            <a:ext cx="282300" cy="354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38"/>
          <p:cNvSpPr txBox="1"/>
          <p:nvPr>
            <p:ph type="title"/>
          </p:nvPr>
        </p:nvSpPr>
        <p:spPr>
          <a:xfrm>
            <a:off x="1814700" y="177350"/>
            <a:ext cx="5514600" cy="7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Meet</a:t>
            </a:r>
            <a:r>
              <a:rPr b="1" lang="en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>
                <a:solidFill>
                  <a:schemeClr val="accent2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Dr. Jackie Meyer</a:t>
            </a:r>
            <a:r>
              <a:rPr b="1" lang="en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, CPA</a:t>
            </a:r>
            <a:endParaRPr b="1">
              <a:solidFill>
                <a:schemeClr val="accent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9" name="Google Shape;169;p38"/>
          <p:cNvSpPr/>
          <p:nvPr/>
        </p:nvSpPr>
        <p:spPr>
          <a:xfrm>
            <a:off x="4112975" y="1639500"/>
            <a:ext cx="29658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38"/>
          <p:cNvSpPr txBox="1"/>
          <p:nvPr/>
        </p:nvSpPr>
        <p:spPr>
          <a:xfrm>
            <a:off x="4277130" y="1705050"/>
            <a:ext cx="28146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Creator of TaxPlanIQ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71" name="Google Shape;171;p38"/>
          <p:cNvSpPr/>
          <p:nvPr/>
        </p:nvSpPr>
        <p:spPr>
          <a:xfrm>
            <a:off x="4112975" y="2248850"/>
            <a:ext cx="46536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8"/>
          <p:cNvSpPr txBox="1"/>
          <p:nvPr/>
        </p:nvSpPr>
        <p:spPr>
          <a:xfrm>
            <a:off x="4280240" y="2314400"/>
            <a:ext cx="47301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Author of The Balanced Millionaire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73" name="Google Shape;173;p38"/>
          <p:cNvSpPr/>
          <p:nvPr/>
        </p:nvSpPr>
        <p:spPr>
          <a:xfrm>
            <a:off x="4112950" y="2858200"/>
            <a:ext cx="46536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8"/>
          <p:cNvSpPr txBox="1"/>
          <p:nvPr/>
        </p:nvSpPr>
        <p:spPr>
          <a:xfrm>
            <a:off x="4280240" y="2923750"/>
            <a:ext cx="47301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Built &amp; Sold a 7-figure firm in 2022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75" name="Google Shape;175;p38"/>
          <p:cNvSpPr/>
          <p:nvPr/>
        </p:nvSpPr>
        <p:spPr>
          <a:xfrm>
            <a:off x="4112950" y="3467550"/>
            <a:ext cx="38388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38"/>
          <p:cNvSpPr txBox="1"/>
          <p:nvPr/>
        </p:nvSpPr>
        <p:spPr>
          <a:xfrm>
            <a:off x="4280240" y="3533100"/>
            <a:ext cx="36945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4-hour workweek advocate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77" name="Google Shape;177;p38"/>
          <p:cNvSpPr/>
          <p:nvPr/>
        </p:nvSpPr>
        <p:spPr>
          <a:xfrm>
            <a:off x="4238954" y="1822983"/>
            <a:ext cx="55200" cy="5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8"/>
          <p:cNvSpPr/>
          <p:nvPr/>
        </p:nvSpPr>
        <p:spPr>
          <a:xfrm>
            <a:off x="4238954" y="2437184"/>
            <a:ext cx="55200" cy="5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8"/>
          <p:cNvSpPr/>
          <p:nvPr/>
        </p:nvSpPr>
        <p:spPr>
          <a:xfrm>
            <a:off x="4238954" y="3042183"/>
            <a:ext cx="55200" cy="5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8"/>
          <p:cNvSpPr/>
          <p:nvPr/>
        </p:nvSpPr>
        <p:spPr>
          <a:xfrm>
            <a:off x="4238954" y="3651783"/>
            <a:ext cx="55200" cy="5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5"/>
          <p:cNvSpPr txBox="1"/>
          <p:nvPr>
            <p:ph type="title"/>
          </p:nvPr>
        </p:nvSpPr>
        <p:spPr>
          <a:xfrm>
            <a:off x="389405" y="597892"/>
            <a:ext cx="35448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65"/>
          <p:cNvSpPr/>
          <p:nvPr/>
        </p:nvSpPr>
        <p:spPr>
          <a:xfrm>
            <a:off x="-32100" y="0"/>
            <a:ext cx="9208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65"/>
          <p:cNvSpPr txBox="1"/>
          <p:nvPr>
            <p:ph type="title"/>
          </p:nvPr>
        </p:nvSpPr>
        <p:spPr>
          <a:xfrm>
            <a:off x="4012200" y="1582650"/>
            <a:ext cx="5131800" cy="19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9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Join</a:t>
            </a:r>
            <a:r>
              <a:rPr lang="en" sz="49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 </a:t>
            </a:r>
            <a:endParaRPr sz="4900">
              <a:solidFill>
                <a:schemeClr val="lt1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The Book </a:t>
            </a:r>
            <a:r>
              <a:rPr lang="en" sz="4900" u="sng">
                <a:solidFill>
                  <a:schemeClr val="hlink"/>
                </a:solidFill>
                <a:latin typeface="Work Sans Medium"/>
                <a:ea typeface="Work Sans Medium"/>
                <a:cs typeface="Work Sans Medium"/>
                <a:sym typeface="Work Sans Medium"/>
                <a:hlinkClick r:id="rId3"/>
              </a:rPr>
              <a:t>Waitlist</a:t>
            </a:r>
            <a:br>
              <a:rPr lang="en" sz="49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</a:br>
            <a:r>
              <a:rPr lang="en" sz="2600" u="sng">
                <a:solidFill>
                  <a:schemeClr val="hlink"/>
                </a:solidFill>
                <a:latin typeface="Work Sans Medium"/>
                <a:ea typeface="Work Sans Medium"/>
                <a:cs typeface="Work Sans Medium"/>
                <a:sym typeface="Work Sans Medium"/>
                <a:hlinkClick r:id="rId4"/>
              </a:rPr>
              <a:t>(And Sneak Peek)</a:t>
            </a:r>
            <a:endParaRPr sz="2600">
              <a:solidFill>
                <a:schemeClr val="lt1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530" name="Google Shape;530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050" y="480450"/>
            <a:ext cx="4182601" cy="418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13600" y="185075"/>
            <a:ext cx="346375" cy="31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6"/>
          <p:cNvSpPr txBox="1"/>
          <p:nvPr>
            <p:ph type="title"/>
          </p:nvPr>
        </p:nvSpPr>
        <p:spPr>
          <a:xfrm>
            <a:off x="2799600" y="1828525"/>
            <a:ext cx="3544800" cy="1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Q </a:t>
            </a:r>
            <a:r>
              <a:rPr lang="en" sz="7200">
                <a:solidFill>
                  <a:srgbClr val="00EED3"/>
                </a:solidFill>
              </a:rPr>
              <a:t>&amp;</a:t>
            </a:r>
            <a:r>
              <a:rPr lang="en" sz="7200"/>
              <a:t> A</a:t>
            </a:r>
            <a:endParaRPr sz="72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7"/>
          <p:cNvSpPr txBox="1"/>
          <p:nvPr>
            <p:ph type="title"/>
          </p:nvPr>
        </p:nvSpPr>
        <p:spPr>
          <a:xfrm>
            <a:off x="1390650" y="1565675"/>
            <a:ext cx="6762600" cy="16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“Your firm can grow. Your life can feel lighter. You just need the right mindset and team.”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– </a:t>
            </a:r>
            <a:r>
              <a:rPr lang="en" sz="1500">
                <a:latin typeface="Work Sans SemiBold"/>
                <a:ea typeface="Work Sans SemiBold"/>
                <a:cs typeface="Work Sans SemiBold"/>
                <a:sym typeface="Work Sans SemiBold"/>
              </a:rPr>
              <a:t>Dr. Jackie Meyer, CPA</a:t>
            </a:r>
            <a:endParaRPr sz="15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52450" y="-5263753"/>
            <a:ext cx="1607344" cy="160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760700" y="-5263753"/>
            <a:ext cx="4714875" cy="47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59316" y="187267"/>
            <a:ext cx="1173736" cy="1173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7500" y="0"/>
            <a:ext cx="3429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3441" y="842604"/>
            <a:ext cx="630555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3441" y="1278054"/>
            <a:ext cx="630555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3441" y="1773529"/>
            <a:ext cx="630555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3441" y="2269004"/>
            <a:ext cx="6305550" cy="5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40"/>
          <p:cNvSpPr txBox="1"/>
          <p:nvPr/>
        </p:nvSpPr>
        <p:spPr>
          <a:xfrm>
            <a:off x="58775" y="-128775"/>
            <a:ext cx="3536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Agenda</a:t>
            </a:r>
            <a:r>
              <a:rPr lang="en" sz="5400">
                <a:solidFill>
                  <a:schemeClr val="dk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.</a:t>
            </a:r>
            <a:endParaRPr sz="5400">
              <a:solidFill>
                <a:schemeClr val="dk1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198" name="Google Shape;198;p40"/>
          <p:cNvSpPr txBox="1"/>
          <p:nvPr/>
        </p:nvSpPr>
        <p:spPr>
          <a:xfrm>
            <a:off x="1483450" y="842600"/>
            <a:ext cx="4417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Work Sans"/>
                <a:ea typeface="Work Sans"/>
                <a:cs typeface="Work Sans"/>
                <a:sym typeface="Work Sans"/>
              </a:rPr>
              <a:t>🔥 My Story: Burnout to 7 Figures</a:t>
            </a:r>
            <a:endParaRPr sz="19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9" name="Google Shape;199;p40"/>
          <p:cNvSpPr txBox="1"/>
          <p:nvPr/>
        </p:nvSpPr>
        <p:spPr>
          <a:xfrm>
            <a:off x="1483450" y="1335200"/>
            <a:ext cx="5493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Work Sans"/>
                <a:ea typeface="Work Sans"/>
                <a:cs typeface="Work Sans"/>
                <a:sym typeface="Work Sans"/>
              </a:rPr>
              <a:t>💡 You’re Not Lazy (Just Overloaded)</a:t>
            </a:r>
            <a:endParaRPr sz="19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0" name="Google Shape;200;p40"/>
          <p:cNvSpPr txBox="1"/>
          <p:nvPr/>
        </p:nvSpPr>
        <p:spPr>
          <a:xfrm>
            <a:off x="1483450" y="1833550"/>
            <a:ext cx="4899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Work Sans"/>
                <a:ea typeface="Work Sans"/>
                <a:cs typeface="Work Sans"/>
                <a:sym typeface="Work Sans"/>
              </a:rPr>
              <a:t>⚠️ 3 Mistakes Keeping You Stuck</a:t>
            </a:r>
            <a:r>
              <a:rPr lang="en" sz="1900"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sz="1900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01" name="Google Shape;20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3441" y="2815879"/>
            <a:ext cx="630555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3441" y="3311354"/>
            <a:ext cx="630555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3441" y="3806829"/>
            <a:ext cx="6305550" cy="57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40"/>
          <p:cNvSpPr txBox="1"/>
          <p:nvPr/>
        </p:nvSpPr>
        <p:spPr>
          <a:xfrm>
            <a:off x="1483450" y="2380425"/>
            <a:ext cx="5969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Work Sans"/>
                <a:ea typeface="Work Sans"/>
                <a:cs typeface="Work Sans"/>
                <a:sym typeface="Work Sans"/>
              </a:rPr>
              <a:t>🧠 Leadership Models that Actually Work</a:t>
            </a:r>
            <a:endParaRPr sz="19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5" name="Google Shape;205;p40"/>
          <p:cNvSpPr txBox="1"/>
          <p:nvPr/>
        </p:nvSpPr>
        <p:spPr>
          <a:xfrm>
            <a:off x="1483450" y="2873025"/>
            <a:ext cx="5969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Work Sans"/>
                <a:ea typeface="Work Sans"/>
                <a:cs typeface="Work Sans"/>
                <a:sym typeface="Work Sans"/>
              </a:rPr>
              <a:t>🔄 The 3 Levers to Scale Your Firm</a:t>
            </a:r>
            <a:endParaRPr sz="19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6" name="Google Shape;206;p40"/>
          <p:cNvSpPr txBox="1"/>
          <p:nvPr/>
        </p:nvSpPr>
        <p:spPr>
          <a:xfrm>
            <a:off x="1483450" y="3371375"/>
            <a:ext cx="5969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Work Sans"/>
                <a:ea typeface="Work Sans"/>
                <a:cs typeface="Work Sans"/>
                <a:sym typeface="Work Sans"/>
              </a:rPr>
              <a:t>🎯 Fastest Path to Victory (Playbook)</a:t>
            </a:r>
            <a:endParaRPr sz="1900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07" name="Google Shape;20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3441" y="4350829"/>
            <a:ext cx="6305550" cy="57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0"/>
          <p:cNvSpPr txBox="1"/>
          <p:nvPr/>
        </p:nvSpPr>
        <p:spPr>
          <a:xfrm>
            <a:off x="1483450" y="3912500"/>
            <a:ext cx="5969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Work Sans"/>
                <a:ea typeface="Work Sans"/>
                <a:cs typeface="Work Sans"/>
                <a:sym typeface="Work Sans"/>
              </a:rPr>
              <a:t>🧘 The Balance Sheet of Life</a:t>
            </a:r>
            <a:endParaRPr sz="19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9" name="Google Shape;209;p40"/>
          <p:cNvSpPr txBox="1"/>
          <p:nvPr/>
        </p:nvSpPr>
        <p:spPr>
          <a:xfrm>
            <a:off x="1483450" y="4410850"/>
            <a:ext cx="5969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Work Sans"/>
                <a:ea typeface="Work Sans"/>
                <a:cs typeface="Work Sans"/>
                <a:sym typeface="Work Sans"/>
              </a:rPr>
              <a:t>✅ 7-Day Challenge + Action Plan</a:t>
            </a:r>
            <a:endParaRPr sz="1900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10" name="Google Shape;21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3441" y="4894829"/>
            <a:ext cx="630555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6875" y="352950"/>
            <a:ext cx="1027300" cy="23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58775" y="4635675"/>
            <a:ext cx="390275" cy="37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1"/>
          <p:cNvSpPr txBox="1"/>
          <p:nvPr>
            <p:ph type="title"/>
          </p:nvPr>
        </p:nvSpPr>
        <p:spPr>
          <a:xfrm>
            <a:off x="1830625" y="397875"/>
            <a:ext cx="56112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200">
                <a:solidFill>
                  <a:srgbClr val="0A1D2B"/>
                </a:solidFill>
              </a:rPr>
              <a:t>My Story of Burnout &amp; Breakthrough</a:t>
            </a:r>
            <a:endParaRPr sz="4200">
              <a:solidFill>
                <a:srgbClr val="0A1D2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41"/>
          <p:cNvSpPr/>
          <p:nvPr/>
        </p:nvSpPr>
        <p:spPr>
          <a:xfrm>
            <a:off x="2381238" y="2289150"/>
            <a:ext cx="45231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41"/>
          <p:cNvSpPr txBox="1"/>
          <p:nvPr/>
        </p:nvSpPr>
        <p:spPr>
          <a:xfrm>
            <a:off x="2381238" y="2354700"/>
            <a:ext cx="44706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250+ clients, &lt;$350k revenue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220" name="Google Shape;220;p41"/>
          <p:cNvSpPr/>
          <p:nvPr/>
        </p:nvSpPr>
        <p:spPr>
          <a:xfrm>
            <a:off x="2381238" y="2937525"/>
            <a:ext cx="45231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41"/>
          <p:cNvSpPr txBox="1"/>
          <p:nvPr/>
        </p:nvSpPr>
        <p:spPr>
          <a:xfrm>
            <a:off x="2368113" y="3003075"/>
            <a:ext cx="44706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Burnout between 2013 - 2016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222" name="Google Shape;222;p41"/>
          <p:cNvSpPr/>
          <p:nvPr/>
        </p:nvSpPr>
        <p:spPr>
          <a:xfrm>
            <a:off x="2874588" y="3585900"/>
            <a:ext cx="35364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41"/>
          <p:cNvSpPr txBox="1"/>
          <p:nvPr/>
        </p:nvSpPr>
        <p:spPr>
          <a:xfrm>
            <a:off x="2950788" y="3651450"/>
            <a:ext cx="35364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Catalyst for reinvention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224" name="Google Shape;22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9100" y="147175"/>
            <a:ext cx="390275" cy="3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1"/>
          <p:cNvSpPr/>
          <p:nvPr/>
        </p:nvSpPr>
        <p:spPr>
          <a:xfrm>
            <a:off x="2511925" y="2403300"/>
            <a:ext cx="179100" cy="1827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226" name="Google Shape;226;p41"/>
          <p:cNvSpPr/>
          <p:nvPr/>
        </p:nvSpPr>
        <p:spPr>
          <a:xfrm>
            <a:off x="2511925" y="3051675"/>
            <a:ext cx="179100" cy="1827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227" name="Google Shape;227;p41"/>
          <p:cNvSpPr/>
          <p:nvPr/>
        </p:nvSpPr>
        <p:spPr>
          <a:xfrm>
            <a:off x="2965225" y="3700050"/>
            <a:ext cx="179100" cy="1827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2"/>
          <p:cNvSpPr txBox="1"/>
          <p:nvPr>
            <p:ph type="title"/>
          </p:nvPr>
        </p:nvSpPr>
        <p:spPr>
          <a:xfrm>
            <a:off x="2799600" y="2127747"/>
            <a:ext cx="35448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lt2"/>
                </a:solidFill>
                <a:latin typeface="Work Sans ExtraBold"/>
                <a:ea typeface="Work Sans ExtraBold"/>
                <a:cs typeface="Work Sans ExtraBold"/>
                <a:sym typeface="Work Sans ExtraBold"/>
              </a:rPr>
              <a:t>POLL #1</a:t>
            </a:r>
            <a:endParaRPr sz="5000">
              <a:solidFill>
                <a:schemeClr val="lt2"/>
              </a:solidFill>
              <a:latin typeface="Work Sans ExtraBold"/>
              <a:ea typeface="Work Sans ExtraBold"/>
              <a:cs typeface="Work Sans ExtraBold"/>
              <a:sym typeface="Work Sans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3"/>
          <p:cNvSpPr txBox="1"/>
          <p:nvPr>
            <p:ph type="title"/>
          </p:nvPr>
        </p:nvSpPr>
        <p:spPr>
          <a:xfrm>
            <a:off x="1830625" y="228450"/>
            <a:ext cx="56112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200">
                <a:solidFill>
                  <a:srgbClr val="0A1D2B"/>
                </a:solidFill>
              </a:rPr>
              <a:t>The Shift That Changed Everything</a:t>
            </a:r>
            <a:endParaRPr sz="4200">
              <a:solidFill>
                <a:srgbClr val="0A1D2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43"/>
          <p:cNvSpPr/>
          <p:nvPr/>
        </p:nvSpPr>
        <p:spPr>
          <a:xfrm>
            <a:off x="2007025" y="2060675"/>
            <a:ext cx="49722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43"/>
          <p:cNvSpPr txBox="1"/>
          <p:nvPr/>
        </p:nvSpPr>
        <p:spPr>
          <a:xfrm>
            <a:off x="2150126" y="2126225"/>
            <a:ext cx="49722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Moved to value-based tax advisory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240" name="Google Shape;240;p43"/>
          <p:cNvSpPr/>
          <p:nvPr/>
        </p:nvSpPr>
        <p:spPr>
          <a:xfrm>
            <a:off x="2317000" y="2679700"/>
            <a:ext cx="45231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43"/>
          <p:cNvSpPr txBox="1"/>
          <p:nvPr/>
        </p:nvSpPr>
        <p:spPr>
          <a:xfrm>
            <a:off x="2380075" y="2745250"/>
            <a:ext cx="44706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Narrowed niche, tripled pricing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242" name="Google Shape;242;p43"/>
          <p:cNvSpPr/>
          <p:nvPr/>
        </p:nvSpPr>
        <p:spPr>
          <a:xfrm>
            <a:off x="1689350" y="3364275"/>
            <a:ext cx="56541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43"/>
          <p:cNvSpPr txBox="1"/>
          <p:nvPr/>
        </p:nvSpPr>
        <p:spPr>
          <a:xfrm>
            <a:off x="1928875" y="3429825"/>
            <a:ext cx="53751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56 clients, 10 self-reliant team members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244" name="Google Shape;24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9100" y="147175"/>
            <a:ext cx="390275" cy="3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3"/>
          <p:cNvSpPr/>
          <p:nvPr/>
        </p:nvSpPr>
        <p:spPr>
          <a:xfrm>
            <a:off x="2606850" y="4048850"/>
            <a:ext cx="39573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43"/>
          <p:cNvSpPr txBox="1"/>
          <p:nvPr/>
        </p:nvSpPr>
        <p:spPr>
          <a:xfrm>
            <a:off x="2465725" y="4114400"/>
            <a:ext cx="41979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7-figure sale, 4-hour weeks</a:t>
            </a:r>
            <a:endParaRPr sz="2000">
              <a:solidFill>
                <a:schemeClr val="dk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247" name="Google Shape;247;p43"/>
          <p:cNvSpPr/>
          <p:nvPr/>
        </p:nvSpPr>
        <p:spPr>
          <a:xfrm>
            <a:off x="2209961" y="2196467"/>
            <a:ext cx="179100" cy="1827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248" name="Google Shape;248;p43"/>
          <p:cNvSpPr/>
          <p:nvPr/>
        </p:nvSpPr>
        <p:spPr>
          <a:xfrm>
            <a:off x="2438778" y="2793842"/>
            <a:ext cx="179100" cy="1827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249" name="Google Shape;249;p43"/>
          <p:cNvSpPr/>
          <p:nvPr/>
        </p:nvSpPr>
        <p:spPr>
          <a:xfrm>
            <a:off x="1830636" y="3478417"/>
            <a:ext cx="179100" cy="1827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4"/>
          <p:cNvSpPr txBox="1"/>
          <p:nvPr>
            <p:ph type="title"/>
          </p:nvPr>
        </p:nvSpPr>
        <p:spPr>
          <a:xfrm>
            <a:off x="389405" y="597892"/>
            <a:ext cx="35448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44"/>
          <p:cNvSpPr/>
          <p:nvPr/>
        </p:nvSpPr>
        <p:spPr>
          <a:xfrm>
            <a:off x="-32100" y="0"/>
            <a:ext cx="9208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44"/>
          <p:cNvSpPr txBox="1"/>
          <p:nvPr>
            <p:ph type="title"/>
          </p:nvPr>
        </p:nvSpPr>
        <p:spPr>
          <a:xfrm>
            <a:off x="2090250" y="393775"/>
            <a:ext cx="49635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chemeClr val="lt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Truth Bomb.</a:t>
            </a:r>
            <a:endParaRPr sz="5600">
              <a:solidFill>
                <a:schemeClr val="lt1"/>
              </a:solidFill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sp>
        <p:nvSpPr>
          <p:cNvPr id="257" name="Google Shape;257;p44"/>
          <p:cNvSpPr/>
          <p:nvPr/>
        </p:nvSpPr>
        <p:spPr>
          <a:xfrm>
            <a:off x="3097500" y="1922013"/>
            <a:ext cx="29490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4"/>
          <p:cNvSpPr txBox="1"/>
          <p:nvPr/>
        </p:nvSpPr>
        <p:spPr>
          <a:xfrm>
            <a:off x="3143100" y="1987550"/>
            <a:ext cx="28578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Burnout ≠ weakness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259" name="Google Shape;259;p44"/>
          <p:cNvSpPr/>
          <p:nvPr/>
        </p:nvSpPr>
        <p:spPr>
          <a:xfrm>
            <a:off x="1944000" y="2598900"/>
            <a:ext cx="52560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44"/>
          <p:cNvSpPr txBox="1"/>
          <p:nvPr/>
        </p:nvSpPr>
        <p:spPr>
          <a:xfrm>
            <a:off x="1944000" y="2664425"/>
            <a:ext cx="52248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High-achievers have limited bandwidth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261" name="Google Shape;261;p44"/>
          <p:cNvSpPr/>
          <p:nvPr/>
        </p:nvSpPr>
        <p:spPr>
          <a:xfrm>
            <a:off x="1944000" y="3275775"/>
            <a:ext cx="5256000" cy="41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44"/>
          <p:cNvSpPr txBox="1"/>
          <p:nvPr/>
        </p:nvSpPr>
        <p:spPr>
          <a:xfrm>
            <a:off x="1944000" y="3341300"/>
            <a:ext cx="52248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Work Sans SemiBold"/>
                <a:ea typeface="Work Sans SemiBold"/>
                <a:cs typeface="Work Sans SemiBold"/>
                <a:sym typeface="Work Sans SemiBold"/>
              </a:rPr>
              <a:t>Awareness is the first step to freedom</a:t>
            </a:r>
            <a:endParaRPr sz="20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263" name="Google Shape;26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3600" y="185075"/>
            <a:ext cx="346375" cy="31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anopy Slide Template 2023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1F3F7"/>
      </a:lt2>
      <a:accent1>
        <a:srgbClr val="2B4BFF"/>
      </a:accent1>
      <a:accent2>
        <a:srgbClr val="0AE6C7"/>
      </a:accent2>
      <a:accent3>
        <a:srgbClr val="58BCD2"/>
      </a:accent3>
      <a:accent4>
        <a:srgbClr val="4897DD"/>
      </a:accent4>
      <a:accent5>
        <a:srgbClr val="3B70E9"/>
      </a:accent5>
      <a:accent6>
        <a:srgbClr val="AEF0E1"/>
      </a:accent6>
      <a:hlink>
        <a:srgbClr val="2C4B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