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y="13716000" cx="24384000"/>
  <p:notesSz cx="6858000" cy="9144000"/>
  <p:embeddedFontLst>
    <p:embeddedFont>
      <p:font typeface="Roboto"/>
      <p:regular r:id="rId62"/>
      <p:bold r:id="rId63"/>
      <p:italic r:id="rId64"/>
      <p:boldItalic r:id="rId65"/>
    </p:embeddedFont>
    <p:embeddedFont>
      <p:font typeface="Lato"/>
      <p:bold r:id="rId66"/>
      <p:boldItalic r:id="rId67"/>
    </p:embeddedFont>
    <p:embeddedFont>
      <p:font typeface="Helvetica Neue"/>
      <p:regular r:id="rId68"/>
      <p:bold r:id="rId69"/>
      <p:italic r:id="rId70"/>
      <p:boldItalic r:id="rId71"/>
    </p:embeddedFont>
    <p:embeddedFont>
      <p:font typeface="Helvetica Neue Light"/>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HelveticaNeueLight-bold.fntdata"/><Relationship Id="rId72" Type="http://schemas.openxmlformats.org/officeDocument/2006/relationships/font" Target="fonts/HelveticaNeueLight-regular.fntdata"/><Relationship Id="rId31" Type="http://schemas.openxmlformats.org/officeDocument/2006/relationships/slide" Target="slides/slide27.xml"/><Relationship Id="rId75" Type="http://schemas.openxmlformats.org/officeDocument/2006/relationships/font" Target="fonts/HelveticaNeueLight-boldItalic.fntdata"/><Relationship Id="rId30" Type="http://schemas.openxmlformats.org/officeDocument/2006/relationships/slide" Target="slides/slide26.xml"/><Relationship Id="rId74" Type="http://schemas.openxmlformats.org/officeDocument/2006/relationships/font" Target="fonts/HelveticaNeueLight-italic.fntdata"/><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HelveticaNeue-boldItalic.fntdata"/><Relationship Id="rId70" Type="http://schemas.openxmlformats.org/officeDocument/2006/relationships/font" Target="fonts/HelveticaNeue-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Roboto-regular.fntdata"/><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Roboto-italic.fntdata"/><Relationship Id="rId63" Type="http://schemas.openxmlformats.org/officeDocument/2006/relationships/font" Target="fonts/Roboto-bold.fntdata"/><Relationship Id="rId22" Type="http://schemas.openxmlformats.org/officeDocument/2006/relationships/slide" Target="slides/slide18.xml"/><Relationship Id="rId66" Type="http://schemas.openxmlformats.org/officeDocument/2006/relationships/font" Target="fonts/Lato-bold.fntdata"/><Relationship Id="rId21" Type="http://schemas.openxmlformats.org/officeDocument/2006/relationships/slide" Target="slides/slide17.xml"/><Relationship Id="rId65" Type="http://schemas.openxmlformats.org/officeDocument/2006/relationships/font" Target="fonts/Roboto-boldItalic.fntdata"/><Relationship Id="rId24" Type="http://schemas.openxmlformats.org/officeDocument/2006/relationships/slide" Target="slides/slide20.xml"/><Relationship Id="rId68" Type="http://schemas.openxmlformats.org/officeDocument/2006/relationships/font" Target="fonts/HelveticaNeue-regular.fntdata"/><Relationship Id="rId23" Type="http://schemas.openxmlformats.org/officeDocument/2006/relationships/slide" Target="slides/slide19.xml"/><Relationship Id="rId67" Type="http://schemas.openxmlformats.org/officeDocument/2006/relationships/font" Target="fonts/Lato-boldItalic.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HelveticaNeue-bold.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Value of the outcome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a tax plan. The outcome is the total savings you are reduced what they are paying to the IRS.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What’s it worth? anxiety, stress and no clarity. That is priceless </a:t>
            </a:r>
            <a:endParaRPr/>
          </a:p>
          <a:p>
            <a:pPr indent="0" lvl="0" marL="0" rtl="0" algn="l">
              <a:lnSpc>
                <a:spcPct val="117999"/>
              </a:lnSpc>
              <a:spcBef>
                <a:spcPts val="0"/>
              </a:spcBef>
              <a:spcAft>
                <a:spcPts val="0"/>
              </a:spcAft>
              <a:buNone/>
            </a:pPr>
            <a:r>
              <a:t/>
            </a:r>
            <a:endParaRPr sz="1200"/>
          </a:p>
          <a:p>
            <a:pPr indent="0" lvl="0" marL="0" rtl="0" algn="l">
              <a:lnSpc>
                <a:spcPct val="117999"/>
              </a:lnSpc>
              <a:spcBef>
                <a:spcPts val="0"/>
              </a:spcBef>
              <a:spcAft>
                <a:spcPts val="0"/>
              </a:spcAft>
              <a:buNone/>
            </a:pPr>
            <a:r>
              <a:t/>
            </a:r>
            <a:endParaRPr sz="1200"/>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had the confidence to charge a client $4000 for clean-up work when I would have maybe charged her $1000 before (if at all) and I've upgraded two business clients to higher packages that net me about $1600 more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2:</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Michelle’s course helped me to identify what was going wrong in my business and showed me how to make corrections to move forward. I’ve already gained a new client at $3k per month. They were only paying $250 per month before, which is an 1100% increase.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3:</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However, enrolling in the course and applying the principles taught has made a drastic difference. I experienced immediate success and increased collected revenue of over $93K during a 5 month period and monthly recurring revenue up over $8K.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During the course, one of my clients was scared and feared the IRS placing liens on his assets. I charged this client $7,995 for tax resolution work, previously I would have charged only $350 for the tax return. After investing in the course and with some skepticism, I didn't know where the course would take me. In just a couple of weeks I could see the long-term gains/benefits as it relates to an improved mental attitude and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5:</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For instance, in the first two weeks I made $2,000 more than I previously would have charged on a service I regularly provide, and have been consistent since. These wins allowed me to quit my corporate job six months sooner than anticipated and focus on my firm 100%. (This client went from averaging $3k per month to now $30k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6:</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Just wanted to give you an update on my journey since I started working with you in July 2021. Comparing the last 6 months of 2020 to the last six months of 2021, my collected revenue is $80K more in 2021 for the same period of time. Expecting to collect another $10K by the end of the year – which would be a $90K increase. I should close the year at $480K in revenue compared to $340K in 2020. Your coaching program has been the best investment and completely shifted my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Before I met Michelle, I had $27,545 in receivables. I was sending past due notices but was really struggling collecting the funds we were owed. In just the first week of the Sales Mastery course and the live training I changed my focus on A/R. I completed these services and I deserved to be paid. I began calling clients, emailing them payment links, and texting them every 3 days. Within the second week of class, I collected $10,895 of my outstanding A/R! and now, 4 months after I started the program, I have collected 100% of my A/R.</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8:</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What we learned in the 8 Week Sales Mastery Training was building confidence in the value of what we provide to our clients, getting rid of doing any free work, and stopped the inherent liability of advising people before you are engaged. We now sleep better, do better work for clients, and we increased firm revenue by $100k in just 2 months by charging for services we never had before and got rid of ⅓ of the people.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9:</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wanted to let you know that I was finishing up my August accounting for DLMM and decided to take a look at the Sales by Client, comparing 3/1/21-8/31/21 to 3/1/20-8/31/20, and overall including new &amp; lost clients, my billed revenue has increased by 41.25% or $38,800 over this six month period. (My new rate structure was effective 3/1/2021) Between increasing fees with my established clients as well as how I determine fees for new clients, it is a material change in gross revenues.</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10:</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2019 $288,657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2020 $310,221 After unprofitable client purge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2021 $409,624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2022 Projection $600K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Please let me know if you need any more! I have plenty more!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6" name="Google Shape;346;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Introduce the Doctor Frame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5" name="Google Shape;385;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Introduce the Doctor Frame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2" name="Google Shape;412;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Value of the outcome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a tax plan. The outcome is the total savings you are reduced what they are paying to the IRS.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What’s it worth? anxiety, stress and no clarity. That is priceless </a:t>
            </a:r>
            <a:endParaRPr/>
          </a:p>
          <a:p>
            <a:pPr indent="0" lvl="0" marL="0" rtl="0" algn="l">
              <a:lnSpc>
                <a:spcPct val="117999"/>
              </a:lnSpc>
              <a:spcBef>
                <a:spcPts val="0"/>
              </a:spcBef>
              <a:spcAft>
                <a:spcPts val="0"/>
              </a:spcAft>
              <a:buNone/>
            </a:pPr>
            <a:r>
              <a:t/>
            </a:r>
            <a:endParaRPr sz="1200"/>
          </a:p>
          <a:p>
            <a:pPr indent="0" lvl="0" marL="0" rtl="0" algn="l">
              <a:lnSpc>
                <a:spcPct val="117999"/>
              </a:lnSpc>
              <a:spcBef>
                <a:spcPts val="0"/>
              </a:spcBef>
              <a:spcAft>
                <a:spcPts val="0"/>
              </a:spcAft>
              <a:buNone/>
            </a:pPr>
            <a:r>
              <a:t/>
            </a:r>
            <a:endParaRPr sz="1200"/>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had the confidence to charge a client $4000 for clean-up work when I would have maybe charged her $1000 before (if at all) and I've upgraded two business clients to higher packages that net me about $1600 more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2:</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Michelle’s course helped me to identify what was going wrong in my business and showed me how to make corrections to move forward. I’ve already gained a new client at $3k per month. They were only paying $250 per month before, which is an 1100% increase.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3:</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However, enrolling in the course and applying the principles taught has made a drastic difference. I experienced immediate success and increased collected revenue of over $93K during a 5 month period and monthly recurring revenue up over $8K.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During the course, one of my clients was scared and feared the IRS placing liens on his assets. I charged this client $7,995 for tax resolution work, previously I would have charged only $350 for the tax return. After investing in the course and with some skepticism, I didn't know where the course would take me. In just a couple of weeks I could see the long-term gains/benefits as it relates to an improved mental attitude and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5:</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For instance, in the first two weeks I made $2,000 more than I previously would have charged on a service I regularly provide, and have been consistent since. These wins allowed me to quit my corporate job six months sooner than anticipated and focus on my firm 100%. (This client went from averaging $3k per month to now $30k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6:</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Just wanted to give you an update on my journey since I started working with you in July 2021. Comparing the last 6 months of 2020 to the last six months of 2021, my collected revenue is $80K more in 2021 for the same period of time. Expecting to collect another $10K by the end of the year – which would be a $90K increase. I should close the year at $480K in revenue compared to $340K in 2020. Your coaching program has been the best investment and completely shifted my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Before I met Michelle, I had $27,545 in receivables. I was sending past due notices but was really struggling collecting the funds we were owed. In just the first week of the Sales Mastery course and the live training I changed my focus on A/R. I completed these services and I deserved to be paid. I began calling clients, emailing them payment links, and texting them every 3 days. Within the second week of class, I collected $10,895 of my outstanding A/R! and now, 4 months after I started the program, I have collected 100% of my A/R.</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8:</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What we learned in the 8 Week Sales Mastery Training was building confidence in the value of what we provide to our clients, getting rid of doing any free work, and stopped the inherent liability of advising people before you are engaged. We now sleep better, do better work for clients, and we increased firm revenue by $100k in just 2 months by charging for services we never had before and got rid of ⅓ of the people.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9:</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wanted to let you know that I was finishing up my August accounting for DLMM and decided to take a look at the Sales by Client, comparing 3/1/21-8/31/21 to 3/1/20-8/31/20, and overall including new &amp; lost clients, my billed revenue has increased by 41.25% or $38,800 over this six month period. (My new rate structure was effective 3/1/2021) Between increasing fees with my established clients as well as how I determine fees for new clients, it is a material change in gross revenues.</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10:</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2019 $288,657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2020 $310,221 After unprofitable client purge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2021 $409,624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2022 Projection $600K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Please let me know if you need any more! I have plenty more!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1" name="Google Shape;421;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Value of the outcome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a tax plan. The outcome is the total savings you are reduced what they are paying to the IRS.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What’s it worth? anxiety, stress and no clarity. That is priceless </a:t>
            </a:r>
            <a:endParaRPr/>
          </a:p>
          <a:p>
            <a:pPr indent="0" lvl="0" marL="0" rtl="0" algn="l">
              <a:lnSpc>
                <a:spcPct val="117999"/>
              </a:lnSpc>
              <a:spcBef>
                <a:spcPts val="0"/>
              </a:spcBef>
              <a:spcAft>
                <a:spcPts val="0"/>
              </a:spcAft>
              <a:buNone/>
            </a:pPr>
            <a:r>
              <a:t/>
            </a:r>
            <a:endParaRPr sz="1200"/>
          </a:p>
          <a:p>
            <a:pPr indent="0" lvl="0" marL="0" rtl="0" algn="l">
              <a:lnSpc>
                <a:spcPct val="117999"/>
              </a:lnSpc>
              <a:spcBef>
                <a:spcPts val="0"/>
              </a:spcBef>
              <a:spcAft>
                <a:spcPts val="0"/>
              </a:spcAft>
              <a:buNone/>
            </a:pPr>
            <a:r>
              <a:t/>
            </a:r>
            <a:endParaRPr sz="1200"/>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had the confidence to charge a client $4000 for clean-up work when I would have maybe charged her $1000 before (if at all) and I've upgraded two business clients to higher packages that net me about $1600 more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2:</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Michelle’s course helped me to identify what was going wrong in my business and showed me how to make corrections to move forward. I’ve already gained a new client at $3k per month. They were only paying $250 per month before, which is an 1100% increase.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3:</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However, enrolling in the course and applying the principles taught has made a drastic difference. I experienced immediate success and increased collected revenue of over $93K during a 5 month period and monthly recurring revenue up over $8K.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During the course, one of my clients was scared and feared the IRS placing liens on his assets. I charged this client $7,995 for tax resolution work, previously I would have charged only $350 for the tax return. After investing in the course and with some skepticism, I didn't know where the course would take me. In just a couple of weeks I could see the long-term gains/benefits as it relates to an improved mental attitude and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5:</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For instance, in the first two weeks I made $2,000 more than I previously would have charged on a service I regularly provide, and have been consistent since. These wins allowed me to quit my corporate job six months sooner than anticipated and focus on my firm 100%. (This client went from averaging $3k per month to now $30k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6:</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Just wanted to give you an update on my journey since I started working with you in July 2021. Comparing the last 6 months of 2020 to the last six months of 2021, my collected revenue is $80K more in 2021 for the same period of time. Expecting to collect another $10K by the end of the year – which would be a $90K increase. I should close the year at $480K in revenue compared to $340K in 2020. Your coaching program has been the best investment and completely shifted my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Before I met Michelle, I had $27,545 in receivables. I was sending past due notices but was really struggling collecting the funds we were owed. In just the first week of the Sales Mastery course and the live training I changed my focus on A/R. I completed these services and I deserved to be paid. I began calling clients, emailing them payment links, and texting them every 3 days. Within the second week of class, I collected $10,895 of my outstanding A/R! and now, 4 months after I started the program, I have collected 100% of my A/R.</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8:</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What we learned in the 8 Week Sales Mastery Training was building confidence in the value of what we provide to our clients, getting rid of doing any free work, and stopped the inherent liability of advising people before you are engaged. We now sleep better, do better work for clients, and we increased firm revenue by $100k in just 2 months by charging for services we never had before and got rid of ⅓ of the people.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9:</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wanted to let you know that I was finishing up my August accounting for DLMM and decided to take a look at the Sales by Client, comparing 3/1/21-8/31/21 to 3/1/20-8/31/20, and overall including new &amp; lost clients, my billed revenue has increased by 41.25% or $38,800 over this six month period. (My new rate structure was effective 3/1/2021) Between increasing fees with my established clients as well as how I determine fees for new clients, it is a material change in gross revenues.</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10:</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2019 $288,657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2020 $310,221 After unprofitable client purge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2021 $409,624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2022 Projection $600K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Please let me know if you need any more! I have plenty more!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0" name="Google Shape;430;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Value of the outcome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a tax plan. The outcome is the total savings you are reduced what they are paying to the IRS.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What’s it worth? anxiety, stress and no clarity. That is priceless </a:t>
            </a:r>
            <a:endParaRPr/>
          </a:p>
          <a:p>
            <a:pPr indent="0" lvl="0" marL="0" rtl="0" algn="l">
              <a:lnSpc>
                <a:spcPct val="117999"/>
              </a:lnSpc>
              <a:spcBef>
                <a:spcPts val="0"/>
              </a:spcBef>
              <a:spcAft>
                <a:spcPts val="0"/>
              </a:spcAft>
              <a:buNone/>
            </a:pPr>
            <a:r>
              <a:t/>
            </a:r>
            <a:endParaRPr sz="1200"/>
          </a:p>
          <a:p>
            <a:pPr indent="0" lvl="0" marL="0" rtl="0" algn="l">
              <a:lnSpc>
                <a:spcPct val="117999"/>
              </a:lnSpc>
              <a:spcBef>
                <a:spcPts val="0"/>
              </a:spcBef>
              <a:spcAft>
                <a:spcPts val="0"/>
              </a:spcAft>
              <a:buNone/>
            </a:pPr>
            <a:r>
              <a:t/>
            </a:r>
            <a:endParaRPr sz="1200"/>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had the confidence to charge a client $4000 for clean-up work when I would have maybe charged her $1000 before (if at all) and I've upgraded two business clients to higher packages that net me about $1600 more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2:</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Michelle’s course helped me to identify what was going wrong in my business and showed me how to make corrections to move forward. I’ve already gained a new client at $3k per month. They were only paying $250 per month before, which is an 1100% increase.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3:</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However, enrolling in the course and applying the principles taught has made a drastic difference. I experienced immediate success and increased collected revenue of over $93K during a 5 month period and monthly recurring revenue up over $8K.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During the course, one of my clients was scared and feared the IRS placing liens on his assets. I charged this client $7,995 for tax resolution work, previously I would have charged only $350 for the tax return. After investing in the course and with some skepticism, I didn't know where the course would take me. In just a couple of weeks I could see the long-term gains/benefits as it relates to an improved mental attitude and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5:</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For instance, in the first two weeks I made $2,000 more than I previously would have charged on a service I regularly provide, and have been consistent since. These wins allowed me to quit my corporate job six months sooner than anticipated and focus on my firm 100%. (This client went from averaging $3k per month to now $30k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6:</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Just wanted to give you an update on my journey since I started working with you in July 2021. Comparing the last 6 months of 2020 to the last six months of 2021, my collected revenue is $80K more in 2021 for the same period of time. Expecting to collect another $10K by the end of the year – which would be a $90K increase. I should close the year at $480K in revenue compared to $340K in 2020. Your coaching program has been the best investment and completely shifted my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Before I met Michelle, I had $27,545 in receivables. I was sending past due notices but was really struggling collecting the funds we were owed. In just the first week of the Sales Mastery course and the live training I changed my focus on A/R. I completed these services and I deserved to be paid. I began calling clients, emailing them payment links, and texting them every 3 days. Within the second week of class, I collected $10,895 of my outstanding A/R! and now, 4 months after I started the program, I have collected 100% of my A/R.</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8:</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What we learned in the 8 Week Sales Mastery Training was building confidence in the value of what we provide to our clients, getting rid of doing any free work, and stopped the inherent liability of advising people before you are engaged. We now sleep better, do better work for clients, and we increased firm revenue by $100k in just 2 months by charging for services we never had before and got rid of ⅓ of the people.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9:</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wanted to let you know that I was finishing up my August accounting for DLMM and decided to take a look at the Sales by Client, comparing 3/1/21-8/31/21 to 3/1/20-8/31/20, and overall including new &amp; lost clients, my billed revenue has increased by 41.25% or $38,800 over this six month period. (My new rate structure was effective 3/1/2021) Between increasing fees with my established clients as well as how I determine fees for new clients, it is a material change in gross revenues.</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10:</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2019 $288,657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2020 $310,221 After unprofitable client purge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2021 $409,624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2022 Projection $600K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Please let me know if you need any more! I have plenty more!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9" name="Google Shape;439;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Value of the outcome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a tax plan. The outcome is the total savings you are reduced what they are paying to the IRS.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What’s it worth? anxiety, stress and no clarity. That is priceless </a:t>
            </a:r>
            <a:endParaRPr/>
          </a:p>
          <a:p>
            <a:pPr indent="0" lvl="0" marL="0" rtl="0" algn="l">
              <a:lnSpc>
                <a:spcPct val="117999"/>
              </a:lnSpc>
              <a:spcBef>
                <a:spcPts val="0"/>
              </a:spcBef>
              <a:spcAft>
                <a:spcPts val="0"/>
              </a:spcAft>
              <a:buNone/>
            </a:pPr>
            <a:r>
              <a:t/>
            </a:r>
            <a:endParaRPr sz="1200"/>
          </a:p>
          <a:p>
            <a:pPr indent="0" lvl="0" marL="0" rtl="0" algn="l">
              <a:lnSpc>
                <a:spcPct val="117999"/>
              </a:lnSpc>
              <a:spcBef>
                <a:spcPts val="0"/>
              </a:spcBef>
              <a:spcAft>
                <a:spcPts val="0"/>
              </a:spcAft>
              <a:buNone/>
            </a:pPr>
            <a:r>
              <a:t/>
            </a:r>
            <a:endParaRPr sz="1200"/>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had the confidence to charge a client $4000 for clean-up work when I would have maybe charged her $1000 before (if at all) and I've upgraded two business clients to higher packages that net me about $1600 more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2:</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Michelle’s course helped me to identify what was going wrong in my business and showed me how to make corrections to move forward. I’ve already gained a new client at $3k per month. They were only paying $250 per month before, which is an 1100% increase.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3:</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However, enrolling in the course and applying the principles taught has made a drastic difference. I experienced immediate success and increased collected revenue of over $93K during a 5 month period and monthly recurring revenue up over $8K.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During the course, one of my clients was scared and feared the IRS placing liens on his assets. I charged this client $7,995 for tax resolution work, previously I would have charged only $350 for the tax return. After investing in the course and with some skepticism, I didn't know where the course would take me. In just a couple of weeks I could see the long-term gains/benefits as it relates to an improved mental attitude and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5:</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For instance, in the first two weeks I made $2,000 more than I previously would have charged on a service I regularly provide, and have been consistent since. These wins allowed me to quit my corporate job six months sooner than anticipated and focus on my firm 100%. (This client went from averaging $3k per month to now $30k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6:</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Just wanted to give you an update on my journey since I started working with you in July 2021. Comparing the last 6 months of 2020 to the last six months of 2021, my collected revenue is $80K more in 2021 for the same period of time. Expecting to collect another $10K by the end of the year – which would be a $90K increase. I should close the year at $480K in revenue compared to $340K in 2020. Your coaching program has been the best investment and completely shifted my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Before I met Michelle, I had $27,545 in receivables. I was sending past due notices but was really struggling collecting the funds we were owed. In just the first week of the Sales Mastery course and the live training I changed my focus on A/R. I completed these services and I deserved to be paid. I began calling clients, emailing them payment links, and texting them every 3 days. Within the second week of class, I collected $10,895 of my outstanding A/R! and now, 4 months after I started the program, I have collected 100% of my A/R.</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8:</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What we learned in the 8 Week Sales Mastery Training was building confidence in the value of what we provide to our clients, getting rid of doing any free work, and stopped the inherent liability of advising people before you are engaged. We now sleep better, do better work for clients, and we increased firm revenue by $100k in just 2 months by charging for services we never had before and got rid of ⅓ of the people.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9:</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wanted to let you know that I was finishing up my August accounting for DLMM and decided to take a look at the Sales by Client, comparing 3/1/21-8/31/21 to 3/1/20-8/31/20, and overall including new &amp; lost clients, my billed revenue has increased by 41.25% or $38,800 over this six month period. (My new rate structure was effective 3/1/2021) Between increasing fees with my established clients as well as how I determine fees for new clients, it is a material change in gross revenues.</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10:</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2019 $288,657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2020 $310,221 After unprofitable client purge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2021 $409,624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2022 Projection $600K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Please let me know if you need any more! I have plenty more!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8" name="Google Shape;448;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Value of the outcome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a tax plan. The outcome is the total savings you are reduced what they are paying to the IRS.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What’s it worth? anxiety, stress and no clarity. That is priceless </a:t>
            </a:r>
            <a:endParaRPr/>
          </a:p>
          <a:p>
            <a:pPr indent="0" lvl="0" marL="0" rtl="0" algn="l">
              <a:lnSpc>
                <a:spcPct val="117999"/>
              </a:lnSpc>
              <a:spcBef>
                <a:spcPts val="0"/>
              </a:spcBef>
              <a:spcAft>
                <a:spcPts val="0"/>
              </a:spcAft>
              <a:buNone/>
            </a:pPr>
            <a:r>
              <a:t/>
            </a:r>
            <a:endParaRPr sz="1200"/>
          </a:p>
          <a:p>
            <a:pPr indent="0" lvl="0" marL="0" rtl="0" algn="l">
              <a:lnSpc>
                <a:spcPct val="117999"/>
              </a:lnSpc>
              <a:spcBef>
                <a:spcPts val="0"/>
              </a:spcBef>
              <a:spcAft>
                <a:spcPts val="0"/>
              </a:spcAft>
              <a:buNone/>
            </a:pPr>
            <a:r>
              <a:t/>
            </a:r>
            <a:endParaRPr sz="1200"/>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had the confidence to charge a client $4000 for clean-up work when I would have maybe charged her $1000 before (if at all) and I've upgraded two business clients to higher packages that net me about $1600 more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2:</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Michelle’s course helped me to identify what was going wrong in my business and showed me how to make corrections to move forward. I’ve already gained a new client at $3k per month. They were only paying $250 per month before, which is an 1100% increase.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3:</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However, enrolling in the course and applying the principles taught has made a drastic difference. I experienced immediate success and increased collected revenue of over $93K during a 5 month period and monthly recurring revenue up over $8K.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During the course, one of my clients was scared and feared the IRS placing liens on his assets. I charged this client $7,995 for tax resolution work, previously I would have charged only $350 for the tax return. After investing in the course and with some skepticism, I didn't know where the course would take me. In just a couple of weeks I could see the long-term gains/benefits as it relates to an improved mental attitude and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5:</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For instance, in the first two weeks I made $2,000 more than I previously would have charged on a service I regularly provide, and have been consistent since. These wins allowed me to quit my corporate job six months sooner than anticipated and focus on my firm 100%. (This client went from averaging $3k per month to now $30k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6:</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Just wanted to give you an update on my journey since I started working with you in July 2021. Comparing the last 6 months of 2020 to the last six months of 2021, my collected revenue is $80K more in 2021 for the same period of time. Expecting to collect another $10K by the end of the year – which would be a $90K increase. I should close the year at $480K in revenue compared to $340K in 2020. Your coaching program has been the best investment and completely shifted my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Before I met Michelle, I had $27,545 in receivables. I was sending past due notices but was really struggling collecting the funds we were owed. In just the first week of the Sales Mastery course and the live training I changed my focus on A/R. I completed these services and I deserved to be paid. I began calling clients, emailing them payment links, and texting them every 3 days. Within the second week of class, I collected $10,895 of my outstanding A/R! and now, 4 months after I started the program, I have collected 100% of my A/R.</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8:</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What we learned in the 8 Week Sales Mastery Training was building confidence in the value of what we provide to our clients, getting rid of doing any free work, and stopped the inherent liability of advising people before you are engaged. We now sleep better, do better work for clients, and we increased firm revenue by $100k in just 2 months by charging for services we never had before and got rid of ⅓ of the people.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9:</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wanted to let you know that I was finishing up my August accounting for DLMM and decided to take a look at the Sales by Client, comparing 3/1/21-8/31/21 to 3/1/20-8/31/20, and overall including new &amp; lost clients, my billed revenue has increased by 41.25% or $38,800 over this six month period. (My new rate structure was effective 3/1/2021) Between increasing fees with my established clients as well as how I determine fees for new clients, it is a material change in gross revenues.</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10:</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2019 $288,657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2020 $310,221 After unprofitable client purge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2021 $409,624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2022 Projection $600K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Please let me know if you need any more! I have plenty more!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7" name="Google Shape;457;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Value of the outcome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Example a tax plan. The outcome is the total savings you are reduced what they are paying to the IRS. </a:t>
            </a:r>
            <a:endParaRPr/>
          </a:p>
          <a:p>
            <a:pPr indent="0" lvl="0" marL="0" rtl="0" algn="l">
              <a:lnSpc>
                <a:spcPct val="117999"/>
              </a:lnSpc>
              <a:spcBef>
                <a:spcPts val="0"/>
              </a:spcBef>
              <a:spcAft>
                <a:spcPts val="0"/>
              </a:spcAft>
              <a:buNone/>
            </a:pPr>
            <a:r>
              <a:rPr lang="en-US" sz="1200">
                <a:latin typeface="Helvetica Neue"/>
                <a:ea typeface="Helvetica Neue"/>
                <a:cs typeface="Helvetica Neue"/>
                <a:sym typeface="Helvetica Neue"/>
              </a:rPr>
              <a:t>What’s it worth? anxiety, stress and no clarity. That is priceless </a:t>
            </a:r>
            <a:endParaRPr/>
          </a:p>
          <a:p>
            <a:pPr indent="0" lvl="0" marL="0" rtl="0" algn="l">
              <a:lnSpc>
                <a:spcPct val="117999"/>
              </a:lnSpc>
              <a:spcBef>
                <a:spcPts val="0"/>
              </a:spcBef>
              <a:spcAft>
                <a:spcPts val="0"/>
              </a:spcAft>
              <a:buNone/>
            </a:pPr>
            <a:r>
              <a:t/>
            </a:r>
            <a:endParaRPr sz="1200"/>
          </a:p>
          <a:p>
            <a:pPr indent="0" lvl="0" marL="0" rtl="0" algn="l">
              <a:lnSpc>
                <a:spcPct val="117999"/>
              </a:lnSpc>
              <a:spcBef>
                <a:spcPts val="0"/>
              </a:spcBef>
              <a:spcAft>
                <a:spcPts val="0"/>
              </a:spcAft>
              <a:buNone/>
            </a:pPr>
            <a:r>
              <a:t/>
            </a:r>
            <a:endParaRPr sz="1200"/>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had the confidence to charge a client $4000 for clean-up work when I would have maybe charged her $1000 before (if at all) and I've upgraded two business clients to higher packages that net me about $1600 more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2:</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Michelle’s course helped me to identify what was going wrong in my business and showed me how to make corrections to move forward. I’ve already gained a new client at $3k per month. They were only paying $250 per month before, which is an 1100% increase.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3:</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However, enrolling in the course and applying the principles taught has made a drastic difference. I experienced immediate success and increased collected revenue of over $93K during a 5 month period and monthly recurring revenue up over $8K.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During the course, one of my clients was scared and feared the IRS placing liens on his assets. I charged this client $7,995 for tax resolution work, previously I would have charged only $350 for the tax return. After investing in the course and with some skepticism, I didn't know where the course would take me. In just a couple of weeks I could see the long-term gains/benefits as it relates to an improved mental attitude and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5:</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For instance, in the first two weeks I made $2,000 more than I previously would have charged on a service I regularly provide, and have been consistent since. These wins allowed me to quit my corporate job six months sooner than anticipated and focus on my firm 100%. (This client went from averaging $3k per month to now $30k per month)</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6:</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Just wanted to give you an update on my journey since I started working with you in July 2021. Comparing the last 6 months of 2020 to the last six months of 2021, my collected revenue is $80K more in 2021 for the same period of time. Expecting to collect another $10K by the end of the year – which would be a $90K increase. I should close the year at $480K in revenue compared to $340K in 2020. Your coaching program has been the best investment and completely shifted my mindset.</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Before I met Michelle, I had $27,545 in receivables. I was sending past due notices but was really struggling collecting the funds we were owed. In just the first week of the Sales Mastery course and the live training I changed my focus on A/R. I completed these services and I deserved to be paid. I began calling clients, emailing them payment links, and texting them every 3 days. Within the second week of class, I collected $10,895 of my outstanding A/R! and now, 4 months after I started the program, I have collected 100% of my A/R.</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8:</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What we learned in the 8 Week Sales Mastery Training was building confidence in the value of what we provide to our clients, getting rid of doing any free work, and stopped the inherent liability of advising people before you are engaged. We now sleep better, do better work for clients, and we increased firm revenue by $100k in just 2 months by charging for services we never had before and got rid of ⅓ of the people.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9:</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I wanted to let you know that I was finishing up my August accounting for DLMM and decided to take a look at the Sales by Client, comparing 3/1/21-8/31/21 to 3/1/20-8/31/20, and overall including new &amp; lost clients, my billed revenue has increased by 41.25% or $38,800 over this six month period. (My new rate structure was effective 3/1/2021) Between increasing fees with my established clients as well as how I determine fees for new clients, it is a material change in gross revenues.</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Client 10:</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2019 $288,657</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2020 $310,221 After unprofitable client purge</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2021 $409,624</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2022 Projection $600K</a:t>
            </a:r>
            <a:endParaRPr/>
          </a:p>
          <a:p>
            <a:pPr indent="0" lvl="0" marL="0" rtl="0" algn="l">
              <a:lnSpc>
                <a:spcPct val="157142"/>
              </a:lnSpc>
              <a:spcBef>
                <a:spcPts val="1100"/>
              </a:spcBef>
              <a:spcAft>
                <a:spcPts val="0"/>
              </a:spcAft>
              <a:buNone/>
            </a:pPr>
            <a:r>
              <a:rPr lang="en-US" sz="1200">
                <a:solidFill>
                  <a:srgbClr val="2B2E2F"/>
                </a:solidFill>
                <a:latin typeface="Verdana"/>
                <a:ea typeface="Verdana"/>
                <a:cs typeface="Verdana"/>
                <a:sym typeface="Verdana"/>
              </a:rPr>
              <a:t>Please let me know if you need any more! I have plenty more!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8" name="Google Shape;488;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t>But here is the problem with the old way: </a:t>
            </a:r>
            <a:endParaRPr/>
          </a:p>
          <a:p>
            <a:pPr indent="-298450" lvl="0" marL="457200" rtl="0" algn="l">
              <a:lnSpc>
                <a:spcPct val="115000"/>
              </a:lnSpc>
              <a:spcBef>
                <a:spcPts val="0"/>
              </a:spcBef>
              <a:spcAft>
                <a:spcPts val="0"/>
              </a:spcAft>
              <a:buClr>
                <a:srgbClr val="000000"/>
              </a:buClr>
              <a:buSzPts val="1100"/>
              <a:buFont typeface="Arial"/>
              <a:buChar char="●"/>
            </a:pPr>
            <a:r>
              <a:rPr lang="en-US" sz="1100"/>
              <a:t>You are seen as a commodity.</a:t>
            </a:r>
            <a:endParaRPr/>
          </a:p>
          <a:p>
            <a:pPr indent="-298450" lvl="0" marL="457200" rtl="0" algn="l">
              <a:lnSpc>
                <a:spcPct val="115000"/>
              </a:lnSpc>
              <a:spcBef>
                <a:spcPts val="0"/>
              </a:spcBef>
              <a:spcAft>
                <a:spcPts val="0"/>
              </a:spcAft>
              <a:buClr>
                <a:srgbClr val="000000"/>
              </a:buClr>
              <a:buSzPts val="1100"/>
              <a:buFont typeface="Arial"/>
              <a:buChar char="●"/>
            </a:pPr>
            <a:r>
              <a:rPr lang="en-US" sz="1100"/>
              <a:t>You have no idea what your clients really want and need, and they have no idea what you can do for them.</a:t>
            </a:r>
            <a:endParaRPr/>
          </a:p>
          <a:p>
            <a:pPr indent="-298450" lvl="0" marL="457200" rtl="0" algn="l">
              <a:lnSpc>
                <a:spcPct val="115000"/>
              </a:lnSpc>
              <a:spcBef>
                <a:spcPts val="0"/>
              </a:spcBef>
              <a:spcAft>
                <a:spcPts val="0"/>
              </a:spcAft>
              <a:buClr>
                <a:srgbClr val="000000"/>
              </a:buClr>
              <a:buSzPts val="1100"/>
              <a:buFont typeface="Arial"/>
              <a:buChar char="●"/>
            </a:pPr>
            <a:r>
              <a:rPr lang="en-US" sz="1100"/>
              <a:t>You are burnt out, cranky, &amp; exhausted.</a:t>
            </a:r>
            <a:endParaRPr/>
          </a:p>
          <a:p>
            <a:pPr indent="-298450" lvl="0" marL="457200" rtl="0" algn="l">
              <a:lnSpc>
                <a:spcPct val="115000"/>
              </a:lnSpc>
              <a:spcBef>
                <a:spcPts val="0"/>
              </a:spcBef>
              <a:spcAft>
                <a:spcPts val="0"/>
              </a:spcAft>
              <a:buClr>
                <a:srgbClr val="000000"/>
              </a:buClr>
              <a:buSzPts val="1100"/>
              <a:buFont typeface="Arial"/>
              <a:buChar char="●"/>
            </a:pPr>
            <a:r>
              <a:rPr lang="en-US" sz="1100"/>
              <a:t>You feel undervalued and underappreciated. </a:t>
            </a:r>
            <a:endParaRPr/>
          </a:p>
          <a:p>
            <a:pPr indent="-298450" lvl="0" marL="457200" rtl="0" algn="l">
              <a:lnSpc>
                <a:spcPct val="115000"/>
              </a:lnSpc>
              <a:spcBef>
                <a:spcPts val="0"/>
              </a:spcBef>
              <a:spcAft>
                <a:spcPts val="0"/>
              </a:spcAft>
              <a:buClr>
                <a:srgbClr val="000000"/>
              </a:buClr>
              <a:buSzPts val="1100"/>
              <a:buFont typeface="Arial"/>
              <a:buChar char="●"/>
            </a:pPr>
            <a:r>
              <a:rPr lang="en-US" sz="1100"/>
              <a:t>You resent the work you are doing.</a:t>
            </a:r>
            <a:endParaRPr/>
          </a:p>
          <a:p>
            <a:pPr indent="-298450" lvl="0" marL="457200" rtl="0" algn="l">
              <a:lnSpc>
                <a:spcPct val="115000"/>
              </a:lnSpc>
              <a:spcBef>
                <a:spcPts val="0"/>
              </a:spcBef>
              <a:spcAft>
                <a:spcPts val="0"/>
              </a:spcAft>
              <a:buClr>
                <a:srgbClr val="000000"/>
              </a:buClr>
              <a:buSzPts val="1100"/>
              <a:buFont typeface="Arial"/>
              <a:buChar char="●"/>
            </a:pPr>
            <a:r>
              <a:rPr lang="en-US" sz="1100"/>
              <a:t>Grinding 14 hours a day , ending up burnt out and resenting your work.</a:t>
            </a:r>
            <a:endParaRPr/>
          </a:p>
          <a:p>
            <a:pPr indent="-298450" lvl="0" marL="457200" rtl="0" algn="l">
              <a:lnSpc>
                <a:spcPct val="115000"/>
              </a:lnSpc>
              <a:spcBef>
                <a:spcPts val="0"/>
              </a:spcBef>
              <a:spcAft>
                <a:spcPts val="0"/>
              </a:spcAft>
              <a:buClr>
                <a:srgbClr val="000000"/>
              </a:buClr>
              <a:buSzPts val="1100"/>
              <a:buFont typeface="Arial"/>
              <a:buChar char="●"/>
            </a:pPr>
            <a:r>
              <a:rPr lang="en-US" sz="1100"/>
              <a:t>Sacrificing time with their family and friends or deferring vacations.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7" name="Google Shape;497;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200"/>
              <a:t>Voice, if you have 500 clients, you probably don’t realize it but you are sending 500 quotes, proposals, invoices and HOPING that they will click the link and pay you </a:t>
            </a:r>
            <a:endParaRPr/>
          </a:p>
          <a:p>
            <a:pPr indent="0" lvl="0" marL="0" rtl="0" algn="l">
              <a:lnSpc>
                <a:spcPct val="117999"/>
              </a:lnSpc>
              <a:spcBef>
                <a:spcPts val="0"/>
              </a:spcBef>
              <a:spcAft>
                <a:spcPts val="0"/>
              </a:spcAft>
              <a:buNone/>
            </a:pPr>
            <a:r>
              <a:t/>
            </a:r>
            <a:endParaRPr sz="1200"/>
          </a:p>
          <a:p>
            <a:pPr indent="0" lvl="0" marL="0" rtl="0" algn="l">
              <a:lnSpc>
                <a:spcPct val="117999"/>
              </a:lnSpc>
              <a:spcBef>
                <a:spcPts val="0"/>
              </a:spcBef>
              <a:spcAft>
                <a:spcPts val="0"/>
              </a:spcAft>
              <a:buNone/>
            </a:pPr>
            <a:r>
              <a:rPr lang="en-US" sz="1200"/>
              <a:t>Voice: </a:t>
            </a:r>
            <a:r>
              <a:rPr lang="en-US" sz="1400">
                <a:solidFill>
                  <a:srgbClr val="23314C"/>
                </a:solidFill>
                <a:latin typeface="Lato"/>
                <a:ea typeface="Lato"/>
                <a:cs typeface="Lato"/>
                <a:sym typeface="Lato"/>
              </a:rPr>
              <a:t>then just waiting and hoping they client will pay it via the link you sent</a:t>
            </a:r>
            <a:endParaRPr>
              <a:solidFill>
                <a:srgbClr val="23314C"/>
              </a:solidFill>
              <a:latin typeface="Lato"/>
              <a:ea typeface="Lato"/>
              <a:cs typeface="Lato"/>
              <a:sym typeface="Lato"/>
            </a:endParaRPr>
          </a:p>
          <a:p>
            <a:pPr indent="0" lvl="0" marL="0" rtl="0" algn="l">
              <a:lnSpc>
                <a:spcPct val="117999"/>
              </a:lnSpc>
              <a:spcBef>
                <a:spcPts val="0"/>
              </a:spcBef>
              <a:spcAft>
                <a:spcPts val="0"/>
              </a:spcAft>
              <a:buNone/>
            </a:pPr>
            <a:r>
              <a:t/>
            </a:r>
            <a:endParaRPr sz="1200">
              <a:solidFill>
                <a:srgbClr val="23314C"/>
              </a:solidFill>
              <a:latin typeface="Lato"/>
              <a:ea typeface="Lato"/>
              <a:cs typeface="Lato"/>
              <a:sym typeface="Lato"/>
            </a:endParaRPr>
          </a:p>
          <a:p>
            <a:pPr indent="0" lvl="0" marL="0" rtl="0" algn="l">
              <a:lnSpc>
                <a:spcPct val="117999"/>
              </a:lnSpc>
              <a:spcBef>
                <a:spcPts val="0"/>
              </a:spcBef>
              <a:spcAft>
                <a:spcPts val="0"/>
              </a:spcAft>
              <a:buNone/>
            </a:pPr>
            <a:r>
              <a:rPr lang="en-US" sz="1200">
                <a:solidFill>
                  <a:srgbClr val="23314C"/>
                </a:solidFill>
                <a:latin typeface="Lato"/>
                <a:ea typeface="Lato"/>
                <a:cs typeface="Lato"/>
                <a:sym typeface="Lato"/>
              </a:rPr>
              <a:t>Voice: Vacation Bullet - you look at all the cruises you go one, and you promise your spouse next year it will be different and each year it’s the same story over and over again </a:t>
            </a:r>
            <a:endParaRPr/>
          </a:p>
          <a:p>
            <a:pPr indent="0" lvl="0" marL="0" rtl="0" algn="l">
              <a:lnSpc>
                <a:spcPct val="117999"/>
              </a:lnSpc>
              <a:spcBef>
                <a:spcPts val="0"/>
              </a:spcBef>
              <a:spcAft>
                <a:spcPts val="0"/>
              </a:spcAft>
              <a:buNone/>
            </a:pPr>
            <a:r>
              <a:t/>
            </a:r>
            <a:endParaRPr sz="1200">
              <a:solidFill>
                <a:srgbClr val="23314C"/>
              </a:solidFill>
              <a:latin typeface="Lato"/>
              <a:ea typeface="Lato"/>
              <a:cs typeface="Lato"/>
              <a:sym typeface="Lato"/>
            </a:endParaRPr>
          </a:p>
          <a:p>
            <a:pPr indent="0" lvl="0" marL="0" rtl="0" algn="l">
              <a:lnSpc>
                <a:spcPct val="117999"/>
              </a:lnSpc>
              <a:spcBef>
                <a:spcPts val="0"/>
              </a:spcBef>
              <a:spcAft>
                <a:spcPts val="0"/>
              </a:spcAft>
              <a:buNone/>
            </a:pPr>
            <a:r>
              <a:rPr lang="en-US" sz="1200">
                <a:solidFill>
                  <a:srgbClr val="23314C"/>
                </a:solidFill>
                <a:latin typeface="Lato"/>
                <a:ea typeface="Lato"/>
                <a:cs typeface="Lato"/>
                <a:sym typeface="Lato"/>
              </a:rPr>
              <a:t>Voice for too many clients - add who suck the life and energy out of you </a:t>
            </a:r>
            <a:endParaRPr/>
          </a:p>
          <a:p>
            <a:pPr indent="0" lvl="0" marL="0" rtl="0" algn="l">
              <a:lnSpc>
                <a:spcPct val="117999"/>
              </a:lnSpc>
              <a:spcBef>
                <a:spcPts val="0"/>
              </a:spcBef>
              <a:spcAft>
                <a:spcPts val="0"/>
              </a:spcAft>
              <a:buNone/>
            </a:pPr>
            <a:r>
              <a:t/>
            </a:r>
            <a:endParaRPr sz="1200">
              <a:solidFill>
                <a:srgbClr val="23314C"/>
              </a:solidFill>
              <a:latin typeface="Lato"/>
              <a:ea typeface="Lato"/>
              <a:cs typeface="Lato"/>
              <a:sym typeface="Lato"/>
            </a:endParaRPr>
          </a:p>
          <a:p>
            <a:pPr indent="0" lvl="0" marL="0" rtl="0" algn="l">
              <a:lnSpc>
                <a:spcPct val="117999"/>
              </a:lnSpc>
              <a:spcBef>
                <a:spcPts val="0"/>
              </a:spcBef>
              <a:spcAft>
                <a:spcPts val="0"/>
              </a:spcAft>
              <a:buNone/>
            </a:pPr>
            <a:r>
              <a:t/>
            </a:r>
            <a:endParaRPr sz="1200">
              <a:solidFill>
                <a:srgbClr val="23314C"/>
              </a:solidFill>
              <a:latin typeface="Lato"/>
              <a:ea typeface="Lato"/>
              <a:cs typeface="Lato"/>
              <a:sym typeface="Lato"/>
            </a:endParaRPr>
          </a:p>
          <a:p>
            <a:pPr indent="457200" lvl="0" marL="0" rtl="0" algn="l">
              <a:spcBef>
                <a:spcPts val="0"/>
              </a:spcBef>
              <a:spcAft>
                <a:spcPts val="0"/>
              </a:spcAft>
              <a:buNone/>
            </a:pPr>
            <a:r>
              <a:rPr b="1" lang="en-US" sz="1200">
                <a:solidFill>
                  <a:srgbClr val="23314C"/>
                </a:solidFill>
                <a:latin typeface="Lato"/>
                <a:ea typeface="Lato"/>
                <a:cs typeface="Lato"/>
                <a:sym typeface="Lato"/>
              </a:rPr>
              <a:t>Chasing down money from clients</a:t>
            </a:r>
            <a:r>
              <a:rPr lang="en-US" sz="1400">
                <a:solidFill>
                  <a:srgbClr val="000000"/>
                </a:solidFill>
                <a:latin typeface="Lato"/>
                <a:ea typeface="Lato"/>
                <a:cs typeface="Lato"/>
                <a:sym typeface="Lato"/>
              </a:rPr>
              <a:t> for work you’ve already done!</a:t>
            </a:r>
            <a:endParaRPr/>
          </a:p>
          <a:p>
            <a:pPr indent="457200" lvl="0" marL="0" rtl="0" algn="l">
              <a:spcBef>
                <a:spcPts val="0"/>
              </a:spcBef>
              <a:spcAft>
                <a:spcPts val="0"/>
              </a:spcAft>
              <a:buNone/>
            </a:pPr>
            <a:r>
              <a:t/>
            </a:r>
            <a:endParaRPr b="1" sz="1200">
              <a:latin typeface="Lato"/>
              <a:ea typeface="Lato"/>
              <a:cs typeface="Lato"/>
              <a:sym typeface="Lato"/>
            </a:endParaRPr>
          </a:p>
          <a:p>
            <a:pPr indent="457200" lvl="0" marL="0" rtl="0" algn="l">
              <a:spcBef>
                <a:spcPts val="0"/>
              </a:spcBef>
              <a:spcAft>
                <a:spcPts val="0"/>
              </a:spcAft>
              <a:buNone/>
            </a:pPr>
            <a:r>
              <a:rPr lang="en-US" sz="1200">
                <a:solidFill>
                  <a:srgbClr val="23314C"/>
                </a:solidFill>
                <a:latin typeface="Lato"/>
                <a:ea typeface="Lato"/>
                <a:cs typeface="Lato"/>
                <a:sym typeface="Lato"/>
              </a:rPr>
              <a:t>Endless amounts of accounts receivables, bad debt, and cash flow problems</a:t>
            </a:r>
            <a:endParaRPr/>
          </a:p>
          <a:p>
            <a:pPr indent="457200" lvl="0" marL="0" rtl="0" algn="l">
              <a:spcBef>
                <a:spcPts val="0"/>
              </a:spcBef>
              <a:spcAft>
                <a:spcPts val="0"/>
              </a:spcAft>
              <a:buNone/>
            </a:pPr>
            <a:r>
              <a:t/>
            </a:r>
            <a:endParaRPr sz="1200">
              <a:solidFill>
                <a:srgbClr val="23314C"/>
              </a:solidFill>
              <a:latin typeface="Lato"/>
              <a:ea typeface="Lato"/>
              <a:cs typeface="Lato"/>
              <a:sym typeface="Lato"/>
            </a:endParaRPr>
          </a:p>
          <a:p>
            <a:pPr indent="457200" lvl="0" marL="0" rtl="0" algn="l">
              <a:spcBef>
                <a:spcPts val="0"/>
              </a:spcBef>
              <a:spcAft>
                <a:spcPts val="0"/>
              </a:spcAft>
              <a:buNone/>
            </a:pPr>
            <a:r>
              <a:t/>
            </a:r>
            <a:endParaRPr sz="1200">
              <a:solidFill>
                <a:srgbClr val="23314C"/>
              </a:solidFill>
              <a:latin typeface="Lato"/>
              <a:ea typeface="Lato"/>
              <a:cs typeface="Lato"/>
              <a:sym typeface="Lato"/>
            </a:endParaRPr>
          </a:p>
          <a:p>
            <a:pPr indent="457200" lvl="0" marL="0" rtl="0" algn="l">
              <a:spcBef>
                <a:spcPts val="0"/>
              </a:spcBef>
              <a:spcAft>
                <a:spcPts val="0"/>
              </a:spcAft>
              <a:buNone/>
            </a:pPr>
            <a:r>
              <a:rPr lang="en-US" sz="1200">
                <a:solidFill>
                  <a:srgbClr val="23314C"/>
                </a:solidFill>
                <a:latin typeface="Lato"/>
                <a:ea typeface="Lato"/>
                <a:cs typeface="Lato"/>
                <a:sym typeface="Lato"/>
              </a:rPr>
              <a:t>Wasted time, stress, and resentment for your work missing out on vacations every year!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6" name="Google Shape;566;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t>But here is the problem with the old way: </a:t>
            </a:r>
            <a:endParaRPr/>
          </a:p>
          <a:p>
            <a:pPr indent="-298450" lvl="0" marL="457200" rtl="0" algn="l">
              <a:lnSpc>
                <a:spcPct val="115000"/>
              </a:lnSpc>
              <a:spcBef>
                <a:spcPts val="0"/>
              </a:spcBef>
              <a:spcAft>
                <a:spcPts val="0"/>
              </a:spcAft>
              <a:buClr>
                <a:srgbClr val="000000"/>
              </a:buClr>
              <a:buSzPts val="1100"/>
              <a:buFont typeface="Arial"/>
              <a:buChar char="●"/>
            </a:pPr>
            <a:r>
              <a:rPr lang="en-US" sz="1100"/>
              <a:t>You are seen as a commodity.</a:t>
            </a:r>
            <a:endParaRPr/>
          </a:p>
          <a:p>
            <a:pPr indent="-298450" lvl="0" marL="457200" rtl="0" algn="l">
              <a:lnSpc>
                <a:spcPct val="115000"/>
              </a:lnSpc>
              <a:spcBef>
                <a:spcPts val="0"/>
              </a:spcBef>
              <a:spcAft>
                <a:spcPts val="0"/>
              </a:spcAft>
              <a:buClr>
                <a:srgbClr val="000000"/>
              </a:buClr>
              <a:buSzPts val="1100"/>
              <a:buFont typeface="Arial"/>
              <a:buChar char="●"/>
            </a:pPr>
            <a:r>
              <a:rPr lang="en-US" sz="1100"/>
              <a:t>You have no idea what your clients really want and need, and they have no idea what you can do for them.</a:t>
            </a:r>
            <a:endParaRPr/>
          </a:p>
          <a:p>
            <a:pPr indent="-298450" lvl="0" marL="457200" rtl="0" algn="l">
              <a:lnSpc>
                <a:spcPct val="115000"/>
              </a:lnSpc>
              <a:spcBef>
                <a:spcPts val="0"/>
              </a:spcBef>
              <a:spcAft>
                <a:spcPts val="0"/>
              </a:spcAft>
              <a:buClr>
                <a:srgbClr val="000000"/>
              </a:buClr>
              <a:buSzPts val="1100"/>
              <a:buFont typeface="Arial"/>
              <a:buChar char="●"/>
            </a:pPr>
            <a:r>
              <a:rPr lang="en-US" sz="1100"/>
              <a:t>You are burnt out, cranky, &amp; exhausted.</a:t>
            </a:r>
            <a:endParaRPr/>
          </a:p>
          <a:p>
            <a:pPr indent="-298450" lvl="0" marL="457200" rtl="0" algn="l">
              <a:lnSpc>
                <a:spcPct val="115000"/>
              </a:lnSpc>
              <a:spcBef>
                <a:spcPts val="0"/>
              </a:spcBef>
              <a:spcAft>
                <a:spcPts val="0"/>
              </a:spcAft>
              <a:buClr>
                <a:srgbClr val="000000"/>
              </a:buClr>
              <a:buSzPts val="1100"/>
              <a:buFont typeface="Arial"/>
              <a:buChar char="●"/>
            </a:pPr>
            <a:r>
              <a:rPr lang="en-US" sz="1100"/>
              <a:t>You feel undervalued and underappreciated. </a:t>
            </a:r>
            <a:endParaRPr/>
          </a:p>
          <a:p>
            <a:pPr indent="-298450" lvl="0" marL="457200" rtl="0" algn="l">
              <a:lnSpc>
                <a:spcPct val="115000"/>
              </a:lnSpc>
              <a:spcBef>
                <a:spcPts val="0"/>
              </a:spcBef>
              <a:spcAft>
                <a:spcPts val="0"/>
              </a:spcAft>
              <a:buClr>
                <a:srgbClr val="000000"/>
              </a:buClr>
              <a:buSzPts val="1100"/>
              <a:buFont typeface="Arial"/>
              <a:buChar char="●"/>
            </a:pPr>
            <a:r>
              <a:rPr lang="en-US" sz="1100"/>
              <a:t>You resent the work you are doing.</a:t>
            </a:r>
            <a:endParaRPr/>
          </a:p>
          <a:p>
            <a:pPr indent="-298450" lvl="0" marL="457200" rtl="0" algn="l">
              <a:lnSpc>
                <a:spcPct val="115000"/>
              </a:lnSpc>
              <a:spcBef>
                <a:spcPts val="0"/>
              </a:spcBef>
              <a:spcAft>
                <a:spcPts val="0"/>
              </a:spcAft>
              <a:buClr>
                <a:srgbClr val="000000"/>
              </a:buClr>
              <a:buSzPts val="1100"/>
              <a:buFont typeface="Arial"/>
              <a:buChar char="●"/>
            </a:pPr>
            <a:r>
              <a:rPr lang="en-US" sz="1100"/>
              <a:t>Grinding 14 hours a day , ending up burnt out and resenting your work.</a:t>
            </a:r>
            <a:endParaRPr/>
          </a:p>
          <a:p>
            <a:pPr indent="-298450" lvl="0" marL="457200" rtl="0" algn="l">
              <a:lnSpc>
                <a:spcPct val="115000"/>
              </a:lnSpc>
              <a:spcBef>
                <a:spcPts val="0"/>
              </a:spcBef>
              <a:spcAft>
                <a:spcPts val="0"/>
              </a:spcAft>
              <a:buClr>
                <a:srgbClr val="000000"/>
              </a:buClr>
              <a:buSzPts val="1100"/>
              <a:buFont typeface="Arial"/>
              <a:buChar char="●"/>
            </a:pPr>
            <a:r>
              <a:rPr lang="en-US" sz="1100"/>
              <a:t>Sacrificing time with their family and friends or deferring vacations.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6" name="Google Shape;716;p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900">
                <a:solidFill>
                  <a:srgbClr val="1F1F1F"/>
                </a:solidFill>
                <a:latin typeface="Roboto"/>
                <a:ea typeface="Roboto"/>
                <a:cs typeface="Roboto"/>
                <a:sym typeface="Roboto"/>
              </a:rPr>
              <a:t>Had $25k in AR and collected all but $750 so far. Increased fees, not chasing people down for money anymore and also is OK losing clients </a:t>
            </a:r>
            <a:endParaRPr sz="1600"/>
          </a:p>
          <a:p>
            <a:pPr indent="0" lvl="0" marL="0" rtl="0" algn="l">
              <a:lnSpc>
                <a:spcPct val="138000"/>
              </a:lnSpc>
              <a:spcBef>
                <a:spcPts val="600"/>
              </a:spcBef>
              <a:spcAft>
                <a:spcPts val="0"/>
              </a:spcAft>
              <a:buNone/>
            </a:pPr>
            <a:r>
              <a:rPr lang="en-US" sz="1000"/>
              <a:t>I felt I had created a monster as my firm began overtaking every aspect of my life. I was overwhelmed and frustrated and didn’t really like the person that I was becoming. When I saw the advertisement for The Abundant Accountant and the 8 Week Sales Mastery Training on Facebook I was immediately drawn to it since what was discussed was having a firm that I’d always dreamed of instead of just creating a job for myself. By far the most important change I made was focusing on our outstanding receivables and getting that money in the bank and never wasting another minute of my staff’s time trying to collect what was ours. The major fear that kept cropping up for me was finding the time to devote to the course and whether I would find it interesting and helpful enough to make me stick to it. With the weekly Zoom calls, the collaboration with my staff and the support from Michelle and Denise those fears were gone almost immediately. Within a month I increased our fees from what we would have normally charged for our tax and bookkeeping engagements to the point where I had already paid for the course two-times over and was actually playing with house money!</a:t>
            </a:r>
            <a:r>
              <a:rPr lang="en-US" sz="1100">
                <a:latin typeface="Calibri"/>
                <a:ea typeface="Calibri"/>
                <a:cs typeface="Calibri"/>
                <a:sym typeface="Calibri"/>
              </a:rPr>
              <a:t> </a:t>
            </a:r>
            <a:r>
              <a:rPr lang="en-US" sz="1000"/>
              <a:t>Of all the benefits of taking the course, I would say that the camaraderie with the other classmates and the realization that I was not alone in this journey have had the biggest impact on me and my firm.</a:t>
            </a:r>
            <a:endParaRPr/>
          </a:p>
          <a:p>
            <a:pPr indent="0" lvl="0" marL="0" rtl="0" algn="l">
              <a:lnSpc>
                <a:spcPct val="138000"/>
              </a:lnSpc>
              <a:spcBef>
                <a:spcPts val="1100"/>
              </a:spcBef>
              <a:spcAft>
                <a:spcPts val="0"/>
              </a:spcAft>
              <a:buNone/>
            </a:pPr>
            <a:r>
              <a:rPr lang="en-US" sz="1000"/>
              <a:t>~ Dennis Tolliver, Certified Public Accountant</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27f2d3edaae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g27f2d3edaa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9" name="Shape 9"/>
        <p:cNvGrpSpPr/>
        <p:nvPr/>
      </p:nvGrpSpPr>
      <p:grpSpPr>
        <a:xfrm>
          <a:off x="0" y="0"/>
          <a:ext cx="0" cy="0"/>
          <a:chOff x="0" y="0"/>
          <a:chExt cx="0" cy="0"/>
        </a:xfrm>
      </p:grpSpPr>
      <p:sp>
        <p:nvSpPr>
          <p:cNvPr id="10" name="Google Shape;10;p2"/>
          <p:cNvSpPr txBox="1"/>
          <p:nvPr>
            <p:ph idx="1" type="body"/>
          </p:nvPr>
        </p:nvSpPr>
        <p:spPr>
          <a:xfrm>
            <a:off x="1201340" y="11859862"/>
            <a:ext cx="21971005" cy="63698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11" name="Google Shape;11;p2"/>
          <p:cNvSpPr txBox="1"/>
          <p:nvPr>
            <p:ph type="title"/>
          </p:nvPr>
        </p:nvSpPr>
        <p:spPr>
          <a:xfrm>
            <a:off x="1206496" y="2574991"/>
            <a:ext cx="21971005" cy="4648204"/>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2" name="Google Shape;12;p2"/>
          <p:cNvSpPr txBox="1"/>
          <p:nvPr>
            <p:ph idx="2" type="body"/>
          </p:nvPr>
        </p:nvSpPr>
        <p:spPr>
          <a:xfrm>
            <a:off x="1201345" y="7223190"/>
            <a:ext cx="21971002" cy="1905003"/>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13" name="Google Shape;13;p2"/>
          <p:cNvSpPr txBox="1"/>
          <p:nvPr>
            <p:ph idx="12" type="sldNum"/>
          </p:nvPr>
        </p:nvSpPr>
        <p:spPr>
          <a:xfrm>
            <a:off x="12001500" y="13080999"/>
            <a:ext cx="368504"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50" name="Shape 50"/>
        <p:cNvGrpSpPr/>
        <p:nvPr/>
      </p:nvGrpSpPr>
      <p:grpSpPr>
        <a:xfrm>
          <a:off x="0" y="0"/>
          <a:ext cx="0" cy="0"/>
          <a:chOff x="0" y="0"/>
          <a:chExt cx="0" cy="0"/>
        </a:xfrm>
      </p:grpSpPr>
      <p:sp>
        <p:nvSpPr>
          <p:cNvPr id="51" name="Google Shape;51;p11"/>
          <p:cNvSpPr txBox="1"/>
          <p:nvPr>
            <p:ph idx="1" type="body"/>
          </p:nvPr>
        </p:nvSpPr>
        <p:spPr>
          <a:xfrm>
            <a:off x="1201340" y="11859862"/>
            <a:ext cx="21971101" cy="6369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52" name="Google Shape;52;p11"/>
          <p:cNvSpPr txBox="1"/>
          <p:nvPr>
            <p:ph type="title"/>
          </p:nvPr>
        </p:nvSpPr>
        <p:spPr>
          <a:xfrm>
            <a:off x="1206496" y="2574991"/>
            <a:ext cx="21971101"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3" name="Google Shape;53;p11"/>
          <p:cNvSpPr txBox="1"/>
          <p:nvPr>
            <p:ph idx="2" type="body"/>
          </p:nvPr>
        </p:nvSpPr>
        <p:spPr>
          <a:xfrm>
            <a:off x="1201341" y="7223190"/>
            <a:ext cx="21971102" cy="1905001"/>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54" name="Google Shape;54;p11"/>
          <p:cNvSpPr txBox="1"/>
          <p:nvPr>
            <p:ph idx="12" type="sldNum"/>
          </p:nvPr>
        </p:nvSpPr>
        <p:spPr>
          <a:xfrm>
            <a:off x="12001448" y="13086199"/>
            <a:ext cx="368504"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55" name="Shape 55"/>
        <p:cNvGrpSpPr/>
        <p:nvPr/>
      </p:nvGrpSpPr>
      <p:grpSpPr>
        <a:xfrm>
          <a:off x="0" y="0"/>
          <a:ext cx="0" cy="0"/>
          <a:chOff x="0" y="0"/>
          <a:chExt cx="0" cy="0"/>
        </a:xfrm>
      </p:grpSpPr>
      <p:sp>
        <p:nvSpPr>
          <p:cNvPr id="56" name="Google Shape;56;p12"/>
          <p:cNvSpPr txBox="1"/>
          <p:nvPr>
            <p:ph idx="1" type="body"/>
          </p:nvPr>
        </p:nvSpPr>
        <p:spPr>
          <a:xfrm>
            <a:off x="1201340" y="11859862"/>
            <a:ext cx="21971101" cy="6369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57" name="Google Shape;57;p12"/>
          <p:cNvSpPr txBox="1"/>
          <p:nvPr>
            <p:ph type="title"/>
          </p:nvPr>
        </p:nvSpPr>
        <p:spPr>
          <a:xfrm>
            <a:off x="1206496" y="2574991"/>
            <a:ext cx="21971101"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8" name="Google Shape;58;p12"/>
          <p:cNvSpPr txBox="1"/>
          <p:nvPr>
            <p:ph idx="2" type="body"/>
          </p:nvPr>
        </p:nvSpPr>
        <p:spPr>
          <a:xfrm>
            <a:off x="1201341" y="7223190"/>
            <a:ext cx="21971102" cy="1905001"/>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59" name="Google Shape;59;p12"/>
          <p:cNvSpPr txBox="1"/>
          <p:nvPr>
            <p:ph idx="12" type="sldNum"/>
          </p:nvPr>
        </p:nvSpPr>
        <p:spPr>
          <a:xfrm>
            <a:off x="12001448" y="13086199"/>
            <a:ext cx="368504"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p:cSld name="Title &amp; Photo">
    <p:spTree>
      <p:nvGrpSpPr>
        <p:cNvPr id="60" name="Shape 60"/>
        <p:cNvGrpSpPr/>
        <p:nvPr/>
      </p:nvGrpSpPr>
      <p:grpSpPr>
        <a:xfrm>
          <a:off x="0" y="0"/>
          <a:ext cx="0" cy="0"/>
          <a:chOff x="0" y="0"/>
          <a:chExt cx="0" cy="0"/>
        </a:xfrm>
      </p:grpSpPr>
      <p:sp>
        <p:nvSpPr>
          <p:cNvPr id="61" name="Google Shape;61;p13"/>
          <p:cNvSpPr/>
          <p:nvPr>
            <p:ph idx="2" type="pic"/>
          </p:nvPr>
        </p:nvSpPr>
        <p:spPr>
          <a:xfrm>
            <a:off x="-1155700" y="-1295400"/>
            <a:ext cx="26746200" cy="16018933"/>
          </a:xfrm>
          <a:prstGeom prst="rect">
            <a:avLst/>
          </a:prstGeom>
          <a:noFill/>
          <a:ln>
            <a:noFill/>
          </a:ln>
        </p:spPr>
      </p:sp>
      <p:sp>
        <p:nvSpPr>
          <p:cNvPr id="62" name="Google Shape;62;p13"/>
          <p:cNvSpPr txBox="1"/>
          <p:nvPr>
            <p:ph type="title"/>
          </p:nvPr>
        </p:nvSpPr>
        <p:spPr>
          <a:xfrm>
            <a:off x="1206500" y="7124700"/>
            <a:ext cx="21971000" cy="46482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63" name="Google Shape;63;p13"/>
          <p:cNvSpPr txBox="1"/>
          <p:nvPr>
            <p:ph idx="1" type="body"/>
          </p:nvPr>
        </p:nvSpPr>
        <p:spPr>
          <a:xfrm>
            <a:off x="1207690" y="1106137"/>
            <a:ext cx="21968621" cy="63698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64" name="Google Shape;64;p13"/>
          <p:cNvSpPr txBox="1"/>
          <p:nvPr>
            <p:ph idx="3" type="body"/>
          </p:nvPr>
        </p:nvSpPr>
        <p:spPr>
          <a:xfrm>
            <a:off x="1206500" y="11609909"/>
            <a:ext cx="21971000" cy="1116955"/>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65" name="Google Shape;65;p1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66" name="Shape 66"/>
        <p:cNvGrpSpPr/>
        <p:nvPr/>
      </p:nvGrpSpPr>
      <p:grpSpPr>
        <a:xfrm>
          <a:off x="0" y="0"/>
          <a:ext cx="0" cy="0"/>
          <a:chOff x="0" y="0"/>
          <a:chExt cx="0" cy="0"/>
        </a:xfrm>
      </p:grpSpPr>
      <p:sp>
        <p:nvSpPr>
          <p:cNvPr id="67" name="Google Shape;67;p14"/>
          <p:cNvSpPr/>
          <p:nvPr>
            <p:ph idx="2" type="pic"/>
          </p:nvPr>
        </p:nvSpPr>
        <p:spPr>
          <a:xfrm>
            <a:off x="10972800" y="-203200"/>
            <a:ext cx="12144837" cy="14135100"/>
          </a:xfrm>
          <a:prstGeom prst="rect">
            <a:avLst/>
          </a:prstGeom>
          <a:noFill/>
          <a:ln>
            <a:noFill/>
          </a:ln>
        </p:spPr>
      </p:sp>
      <p:sp>
        <p:nvSpPr>
          <p:cNvPr id="68" name="Google Shape;68;p14"/>
          <p:cNvSpPr txBox="1"/>
          <p:nvPr>
            <p:ph type="title"/>
          </p:nvPr>
        </p:nvSpPr>
        <p:spPr>
          <a:xfrm>
            <a:off x="1206500" y="1270000"/>
            <a:ext cx="9779000" cy="5882274"/>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69" name="Google Shape;69;p14"/>
          <p:cNvSpPr txBox="1"/>
          <p:nvPr>
            <p:ph idx="1" type="body"/>
          </p:nvPr>
        </p:nvSpPr>
        <p:spPr>
          <a:xfrm>
            <a:off x="1206500" y="7060576"/>
            <a:ext cx="9779000" cy="538542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70" name="Google Shape;70;p14"/>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71" name="Shape 71"/>
        <p:cNvGrpSpPr/>
        <p:nvPr/>
      </p:nvGrpSpPr>
      <p:grpSpPr>
        <a:xfrm>
          <a:off x="0" y="0"/>
          <a:ext cx="0" cy="0"/>
          <a:chOff x="0" y="0"/>
          <a:chExt cx="0" cy="0"/>
        </a:xfrm>
      </p:grpSpPr>
      <p:sp>
        <p:nvSpPr>
          <p:cNvPr id="72" name="Google Shape;72;p15"/>
          <p:cNvSpPr txBox="1"/>
          <p:nvPr>
            <p:ph type="title"/>
          </p:nvPr>
        </p:nvSpPr>
        <p:spPr>
          <a:xfrm>
            <a:off x="1206500" y="1079500"/>
            <a:ext cx="21971000" cy="1433164"/>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73" name="Google Shape;73;p15"/>
          <p:cNvSpPr txBox="1"/>
          <p:nvPr>
            <p:ph idx="1" type="body"/>
          </p:nvPr>
        </p:nvSpPr>
        <p:spPr>
          <a:xfrm>
            <a:off x="1206500" y="2372960"/>
            <a:ext cx="21971000" cy="93478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577850" lvl="1" marL="914400" algn="l">
              <a:lnSpc>
                <a:spcPct val="100000"/>
              </a:lnSpc>
              <a:spcBef>
                <a:spcPts val="0"/>
              </a:spcBef>
              <a:spcAft>
                <a:spcPts val="0"/>
              </a:spcAft>
              <a:buClr>
                <a:srgbClr val="000000"/>
              </a:buClr>
              <a:buSzPts val="5500"/>
              <a:buFont typeface="Helvetica Neue"/>
              <a:buChar char="•"/>
              <a:defRPr b="1" sz="5500"/>
            </a:lvl2pPr>
            <a:lvl3pPr indent="-577850" lvl="2" marL="1371600" algn="l">
              <a:lnSpc>
                <a:spcPct val="100000"/>
              </a:lnSpc>
              <a:spcBef>
                <a:spcPts val="0"/>
              </a:spcBef>
              <a:spcAft>
                <a:spcPts val="0"/>
              </a:spcAft>
              <a:buClr>
                <a:srgbClr val="000000"/>
              </a:buClr>
              <a:buSzPts val="5500"/>
              <a:buFont typeface="Helvetica Neue"/>
              <a:buChar char="•"/>
              <a:defRPr b="1" sz="5500"/>
            </a:lvl3pPr>
            <a:lvl4pPr indent="-577850" lvl="3" marL="1828800" algn="l">
              <a:lnSpc>
                <a:spcPct val="100000"/>
              </a:lnSpc>
              <a:spcBef>
                <a:spcPts val="0"/>
              </a:spcBef>
              <a:spcAft>
                <a:spcPts val="0"/>
              </a:spcAft>
              <a:buClr>
                <a:srgbClr val="000000"/>
              </a:buClr>
              <a:buSzPts val="5500"/>
              <a:buFont typeface="Helvetica Neue"/>
              <a:buChar char="•"/>
              <a:defRPr b="1" sz="5500"/>
            </a:lvl4pPr>
            <a:lvl5pPr indent="-577850" lvl="4" marL="2286000" algn="l">
              <a:lnSpc>
                <a:spcPct val="100000"/>
              </a:lnSpc>
              <a:spcBef>
                <a:spcPts val="0"/>
              </a:spcBef>
              <a:spcAft>
                <a:spcPts val="0"/>
              </a:spcAft>
              <a:buClr>
                <a:srgbClr val="000000"/>
              </a:buClr>
              <a:buSzPts val="5500"/>
              <a:buFont typeface="Helvetica Neue"/>
              <a:buChar char="•"/>
              <a:defRPr b="1" sz="55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74" name="Google Shape;74;p15"/>
          <p:cNvSpPr txBox="1"/>
          <p:nvPr>
            <p:ph idx="2" type="body"/>
          </p:nvPr>
        </p:nvSpPr>
        <p:spPr>
          <a:xfrm>
            <a:off x="1206500" y="4248503"/>
            <a:ext cx="21971000" cy="8256014"/>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75" name="Google Shape;75;p1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76" name="Shape 76"/>
        <p:cNvGrpSpPr/>
        <p:nvPr/>
      </p:nvGrpSpPr>
      <p:grpSpPr>
        <a:xfrm>
          <a:off x="0" y="0"/>
          <a:ext cx="0" cy="0"/>
          <a:chOff x="0" y="0"/>
          <a:chExt cx="0" cy="0"/>
        </a:xfrm>
      </p:grpSpPr>
      <p:sp>
        <p:nvSpPr>
          <p:cNvPr id="77" name="Google Shape;77;p16"/>
          <p:cNvSpPr txBox="1"/>
          <p:nvPr>
            <p:ph idx="1" type="body"/>
          </p:nvPr>
        </p:nvSpPr>
        <p:spPr>
          <a:xfrm>
            <a:off x="1206500" y="4248503"/>
            <a:ext cx="21971000" cy="8256014"/>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78" name="Google Shape;78;p1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79" name="Shape 79"/>
        <p:cNvGrpSpPr/>
        <p:nvPr/>
      </p:nvGrpSpPr>
      <p:grpSpPr>
        <a:xfrm>
          <a:off x="0" y="0"/>
          <a:ext cx="0" cy="0"/>
          <a:chOff x="0" y="0"/>
          <a:chExt cx="0" cy="0"/>
        </a:xfrm>
      </p:grpSpPr>
      <p:sp>
        <p:nvSpPr>
          <p:cNvPr id="80" name="Google Shape;80;p17"/>
          <p:cNvSpPr txBox="1"/>
          <p:nvPr>
            <p:ph idx="1" type="body"/>
          </p:nvPr>
        </p:nvSpPr>
        <p:spPr>
          <a:xfrm>
            <a:off x="1206500" y="2372960"/>
            <a:ext cx="9779000" cy="93478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577850" lvl="1" marL="914400" algn="l">
              <a:lnSpc>
                <a:spcPct val="100000"/>
              </a:lnSpc>
              <a:spcBef>
                <a:spcPts val="0"/>
              </a:spcBef>
              <a:spcAft>
                <a:spcPts val="0"/>
              </a:spcAft>
              <a:buClr>
                <a:srgbClr val="000000"/>
              </a:buClr>
              <a:buSzPts val="5500"/>
              <a:buFont typeface="Helvetica Neue"/>
              <a:buChar char="•"/>
              <a:defRPr b="1" sz="5500"/>
            </a:lvl2pPr>
            <a:lvl3pPr indent="-577850" lvl="2" marL="1371600" algn="l">
              <a:lnSpc>
                <a:spcPct val="100000"/>
              </a:lnSpc>
              <a:spcBef>
                <a:spcPts val="0"/>
              </a:spcBef>
              <a:spcAft>
                <a:spcPts val="0"/>
              </a:spcAft>
              <a:buClr>
                <a:srgbClr val="000000"/>
              </a:buClr>
              <a:buSzPts val="5500"/>
              <a:buFont typeface="Helvetica Neue"/>
              <a:buChar char="•"/>
              <a:defRPr b="1" sz="5500"/>
            </a:lvl3pPr>
            <a:lvl4pPr indent="-577850" lvl="3" marL="1828800" algn="l">
              <a:lnSpc>
                <a:spcPct val="100000"/>
              </a:lnSpc>
              <a:spcBef>
                <a:spcPts val="0"/>
              </a:spcBef>
              <a:spcAft>
                <a:spcPts val="0"/>
              </a:spcAft>
              <a:buClr>
                <a:srgbClr val="000000"/>
              </a:buClr>
              <a:buSzPts val="5500"/>
              <a:buFont typeface="Helvetica Neue"/>
              <a:buChar char="•"/>
              <a:defRPr b="1" sz="5500"/>
            </a:lvl4pPr>
            <a:lvl5pPr indent="-577850" lvl="4" marL="2286000" algn="l">
              <a:lnSpc>
                <a:spcPct val="100000"/>
              </a:lnSpc>
              <a:spcBef>
                <a:spcPts val="0"/>
              </a:spcBef>
              <a:spcAft>
                <a:spcPts val="0"/>
              </a:spcAft>
              <a:buClr>
                <a:srgbClr val="000000"/>
              </a:buClr>
              <a:buSzPts val="5500"/>
              <a:buFont typeface="Helvetica Neue"/>
              <a:buChar char="•"/>
              <a:defRPr b="1" sz="55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81" name="Google Shape;81;p17"/>
          <p:cNvSpPr txBox="1"/>
          <p:nvPr>
            <p:ph idx="2" type="body"/>
          </p:nvPr>
        </p:nvSpPr>
        <p:spPr>
          <a:xfrm>
            <a:off x="1206500" y="4248503"/>
            <a:ext cx="9779000" cy="8256631"/>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82" name="Google Shape;82;p17"/>
          <p:cNvSpPr/>
          <p:nvPr>
            <p:ph idx="3" type="pic"/>
          </p:nvPr>
        </p:nvSpPr>
        <p:spPr>
          <a:xfrm>
            <a:off x="12192000" y="-407266"/>
            <a:ext cx="10916874" cy="14555833"/>
          </a:xfrm>
          <a:prstGeom prst="rect">
            <a:avLst/>
          </a:prstGeom>
          <a:noFill/>
          <a:ln>
            <a:noFill/>
          </a:ln>
        </p:spPr>
      </p:sp>
      <p:sp>
        <p:nvSpPr>
          <p:cNvPr id="83" name="Google Shape;83;p17"/>
          <p:cNvSpPr txBox="1"/>
          <p:nvPr>
            <p:ph type="title"/>
          </p:nvPr>
        </p:nvSpPr>
        <p:spPr>
          <a:xfrm>
            <a:off x="1206500" y="1079500"/>
            <a:ext cx="9779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84" name="Google Shape;84;p1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85" name="Shape 85"/>
        <p:cNvGrpSpPr/>
        <p:nvPr/>
      </p:nvGrpSpPr>
      <p:grpSpPr>
        <a:xfrm>
          <a:off x="0" y="0"/>
          <a:ext cx="0" cy="0"/>
          <a:chOff x="0" y="0"/>
          <a:chExt cx="0" cy="0"/>
        </a:xfrm>
      </p:grpSpPr>
      <p:sp>
        <p:nvSpPr>
          <p:cNvPr id="86" name="Google Shape;86;p18"/>
          <p:cNvSpPr txBox="1"/>
          <p:nvPr>
            <p:ph type="title"/>
          </p:nvPr>
        </p:nvSpPr>
        <p:spPr>
          <a:xfrm>
            <a:off x="1206496" y="4533900"/>
            <a:ext cx="21971005" cy="4648200"/>
          </a:xfrm>
          <a:prstGeom prst="rect">
            <a:avLst/>
          </a:prstGeom>
          <a:noFill/>
          <a:ln>
            <a:noFill/>
          </a:ln>
        </p:spPr>
        <p:txBody>
          <a:bodyPr anchorCtr="0" anchor="ctr"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87" name="Google Shape;87;p18"/>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8" name="Shape 88"/>
        <p:cNvGrpSpPr/>
        <p:nvPr/>
      </p:nvGrpSpPr>
      <p:grpSpPr>
        <a:xfrm>
          <a:off x="0" y="0"/>
          <a:ext cx="0" cy="0"/>
          <a:chOff x="0" y="0"/>
          <a:chExt cx="0" cy="0"/>
        </a:xfrm>
      </p:grpSpPr>
      <p:sp>
        <p:nvSpPr>
          <p:cNvPr id="89" name="Google Shape;89;p19"/>
          <p:cNvSpPr txBox="1"/>
          <p:nvPr>
            <p:ph type="title"/>
          </p:nvPr>
        </p:nvSpPr>
        <p:spPr>
          <a:xfrm>
            <a:off x="1206500" y="1079500"/>
            <a:ext cx="21971000" cy="1434951"/>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90" name="Google Shape;90;p19"/>
          <p:cNvSpPr txBox="1"/>
          <p:nvPr>
            <p:ph idx="1" type="body"/>
          </p:nvPr>
        </p:nvSpPr>
        <p:spPr>
          <a:xfrm>
            <a:off x="1206500" y="2372960"/>
            <a:ext cx="21971000" cy="93478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577850" lvl="1" marL="914400" algn="l">
              <a:lnSpc>
                <a:spcPct val="100000"/>
              </a:lnSpc>
              <a:spcBef>
                <a:spcPts val="0"/>
              </a:spcBef>
              <a:spcAft>
                <a:spcPts val="0"/>
              </a:spcAft>
              <a:buClr>
                <a:srgbClr val="000000"/>
              </a:buClr>
              <a:buSzPts val="5500"/>
              <a:buFont typeface="Helvetica Neue"/>
              <a:buChar char="•"/>
              <a:defRPr b="1" sz="5500"/>
            </a:lvl2pPr>
            <a:lvl3pPr indent="-577850" lvl="2" marL="1371600" algn="l">
              <a:lnSpc>
                <a:spcPct val="100000"/>
              </a:lnSpc>
              <a:spcBef>
                <a:spcPts val="0"/>
              </a:spcBef>
              <a:spcAft>
                <a:spcPts val="0"/>
              </a:spcAft>
              <a:buClr>
                <a:srgbClr val="000000"/>
              </a:buClr>
              <a:buSzPts val="5500"/>
              <a:buFont typeface="Helvetica Neue"/>
              <a:buChar char="•"/>
              <a:defRPr b="1" sz="5500"/>
            </a:lvl3pPr>
            <a:lvl4pPr indent="-577850" lvl="3" marL="1828800" algn="l">
              <a:lnSpc>
                <a:spcPct val="100000"/>
              </a:lnSpc>
              <a:spcBef>
                <a:spcPts val="0"/>
              </a:spcBef>
              <a:spcAft>
                <a:spcPts val="0"/>
              </a:spcAft>
              <a:buClr>
                <a:srgbClr val="000000"/>
              </a:buClr>
              <a:buSzPts val="5500"/>
              <a:buFont typeface="Helvetica Neue"/>
              <a:buChar char="•"/>
              <a:defRPr b="1" sz="5500"/>
            </a:lvl4pPr>
            <a:lvl5pPr indent="-577850" lvl="4" marL="2286000" algn="l">
              <a:lnSpc>
                <a:spcPct val="100000"/>
              </a:lnSpc>
              <a:spcBef>
                <a:spcPts val="0"/>
              </a:spcBef>
              <a:spcAft>
                <a:spcPts val="0"/>
              </a:spcAft>
              <a:buClr>
                <a:srgbClr val="000000"/>
              </a:buClr>
              <a:buSzPts val="5500"/>
              <a:buFont typeface="Helvetica Neue"/>
              <a:buChar char="•"/>
              <a:defRPr b="1" sz="55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91" name="Google Shape;91;p1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92" name="Shape 92"/>
        <p:cNvGrpSpPr/>
        <p:nvPr/>
      </p:nvGrpSpPr>
      <p:grpSpPr>
        <a:xfrm>
          <a:off x="0" y="0"/>
          <a:ext cx="0" cy="0"/>
          <a:chOff x="0" y="0"/>
          <a:chExt cx="0" cy="0"/>
        </a:xfrm>
      </p:grpSpPr>
      <p:sp>
        <p:nvSpPr>
          <p:cNvPr id="93" name="Google Shape;93;p20"/>
          <p:cNvSpPr txBox="1"/>
          <p:nvPr>
            <p:ph type="title"/>
          </p:nvPr>
        </p:nvSpPr>
        <p:spPr>
          <a:xfrm>
            <a:off x="1206500" y="1079500"/>
            <a:ext cx="21971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94" name="Google Shape;94;p20"/>
          <p:cNvSpPr txBox="1"/>
          <p:nvPr>
            <p:ph idx="1" type="body"/>
          </p:nvPr>
        </p:nvSpPr>
        <p:spPr>
          <a:xfrm>
            <a:off x="1206500" y="2372960"/>
            <a:ext cx="21971000" cy="93478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577850" lvl="1" marL="914400" algn="l">
              <a:lnSpc>
                <a:spcPct val="100000"/>
              </a:lnSpc>
              <a:spcBef>
                <a:spcPts val="0"/>
              </a:spcBef>
              <a:spcAft>
                <a:spcPts val="0"/>
              </a:spcAft>
              <a:buClr>
                <a:srgbClr val="000000"/>
              </a:buClr>
              <a:buSzPts val="5500"/>
              <a:buFont typeface="Helvetica Neue"/>
              <a:buChar char="•"/>
              <a:defRPr b="1" sz="5500"/>
            </a:lvl2pPr>
            <a:lvl3pPr indent="-577850" lvl="2" marL="1371600" algn="l">
              <a:lnSpc>
                <a:spcPct val="100000"/>
              </a:lnSpc>
              <a:spcBef>
                <a:spcPts val="0"/>
              </a:spcBef>
              <a:spcAft>
                <a:spcPts val="0"/>
              </a:spcAft>
              <a:buClr>
                <a:srgbClr val="000000"/>
              </a:buClr>
              <a:buSzPts val="5500"/>
              <a:buFont typeface="Helvetica Neue"/>
              <a:buChar char="•"/>
              <a:defRPr b="1" sz="5500"/>
            </a:lvl3pPr>
            <a:lvl4pPr indent="-577850" lvl="3" marL="1828800" algn="l">
              <a:lnSpc>
                <a:spcPct val="100000"/>
              </a:lnSpc>
              <a:spcBef>
                <a:spcPts val="0"/>
              </a:spcBef>
              <a:spcAft>
                <a:spcPts val="0"/>
              </a:spcAft>
              <a:buClr>
                <a:srgbClr val="000000"/>
              </a:buClr>
              <a:buSzPts val="5500"/>
              <a:buFont typeface="Helvetica Neue"/>
              <a:buChar char="•"/>
              <a:defRPr b="1" sz="5500"/>
            </a:lvl4pPr>
            <a:lvl5pPr indent="-577850" lvl="4" marL="2286000" algn="l">
              <a:lnSpc>
                <a:spcPct val="100000"/>
              </a:lnSpc>
              <a:spcBef>
                <a:spcPts val="0"/>
              </a:spcBef>
              <a:spcAft>
                <a:spcPts val="0"/>
              </a:spcAft>
              <a:buClr>
                <a:srgbClr val="000000"/>
              </a:buClr>
              <a:buSzPts val="5500"/>
              <a:buFont typeface="Helvetica Neue"/>
              <a:buChar char="•"/>
              <a:defRPr b="1" sz="55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95" name="Google Shape;95;p20"/>
          <p:cNvSpPr txBox="1"/>
          <p:nvPr>
            <p:ph idx="2" type="body"/>
          </p:nvPr>
        </p:nvSpPr>
        <p:spPr>
          <a:xfrm>
            <a:off x="1206500" y="4248503"/>
            <a:ext cx="21971000" cy="8256014"/>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96" name="Google Shape;96;p2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4" name="Shape 14"/>
        <p:cNvGrpSpPr/>
        <p:nvPr/>
      </p:nvGrpSpPr>
      <p:grpSpPr>
        <a:xfrm>
          <a:off x="0" y="0"/>
          <a:ext cx="0" cy="0"/>
          <a:chOff x="0" y="0"/>
          <a:chExt cx="0" cy="0"/>
        </a:xfrm>
      </p:grpSpPr>
      <p:sp>
        <p:nvSpPr>
          <p:cNvPr id="15" name="Google Shape;15;p3"/>
          <p:cNvSpPr txBox="1"/>
          <p:nvPr>
            <p:ph idx="1" type="body"/>
          </p:nvPr>
        </p:nvSpPr>
        <p:spPr>
          <a:xfrm>
            <a:off x="1201340" y="11859862"/>
            <a:ext cx="21971005" cy="63698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16" name="Google Shape;16;p3"/>
          <p:cNvSpPr txBox="1"/>
          <p:nvPr>
            <p:ph type="title"/>
          </p:nvPr>
        </p:nvSpPr>
        <p:spPr>
          <a:xfrm>
            <a:off x="1206496" y="2574991"/>
            <a:ext cx="21971005" cy="4648204"/>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7" name="Google Shape;17;p3"/>
          <p:cNvSpPr txBox="1"/>
          <p:nvPr>
            <p:ph idx="2" type="body"/>
          </p:nvPr>
        </p:nvSpPr>
        <p:spPr>
          <a:xfrm>
            <a:off x="1201342" y="7223190"/>
            <a:ext cx="21971002" cy="1905003"/>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18" name="Google Shape;18;p3"/>
          <p:cNvSpPr txBox="1"/>
          <p:nvPr>
            <p:ph idx="12" type="sldNum"/>
          </p:nvPr>
        </p:nvSpPr>
        <p:spPr>
          <a:xfrm>
            <a:off x="12001500" y="13080999"/>
            <a:ext cx="368504"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Statement">
    <p:spTree>
      <p:nvGrpSpPr>
        <p:cNvPr id="97" name="Shape 97"/>
        <p:cNvGrpSpPr/>
        <p:nvPr/>
      </p:nvGrpSpPr>
      <p:grpSpPr>
        <a:xfrm>
          <a:off x="0" y="0"/>
          <a:ext cx="0" cy="0"/>
          <a:chOff x="0" y="0"/>
          <a:chExt cx="0" cy="0"/>
        </a:xfrm>
      </p:grpSpPr>
      <p:sp>
        <p:nvSpPr>
          <p:cNvPr id="98" name="Google Shape;98;p21"/>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11600"/>
              <a:buFont typeface="Helvetica Neue"/>
              <a:buNone/>
              <a:defRPr sz="11600"/>
            </a:lvl1pPr>
            <a:lvl2pPr indent="-228600" lvl="1" marL="914400" algn="ctr">
              <a:lnSpc>
                <a:spcPct val="80000"/>
              </a:lnSpc>
              <a:spcBef>
                <a:spcPts val="0"/>
              </a:spcBef>
              <a:spcAft>
                <a:spcPts val="0"/>
              </a:spcAft>
              <a:buClr>
                <a:srgbClr val="000000"/>
              </a:buClr>
              <a:buSzPts val="11600"/>
              <a:buFont typeface="Helvetica Neue"/>
              <a:buNone/>
              <a:defRPr sz="11600"/>
            </a:lvl2pPr>
            <a:lvl3pPr indent="-228600" lvl="2" marL="1371600" algn="ctr">
              <a:lnSpc>
                <a:spcPct val="80000"/>
              </a:lnSpc>
              <a:spcBef>
                <a:spcPts val="0"/>
              </a:spcBef>
              <a:spcAft>
                <a:spcPts val="0"/>
              </a:spcAft>
              <a:buClr>
                <a:srgbClr val="000000"/>
              </a:buClr>
              <a:buSzPts val="11600"/>
              <a:buFont typeface="Helvetica Neue"/>
              <a:buNone/>
              <a:defRPr sz="11600"/>
            </a:lvl3pPr>
            <a:lvl4pPr indent="-228600" lvl="3" marL="1828800" algn="ctr">
              <a:lnSpc>
                <a:spcPct val="80000"/>
              </a:lnSpc>
              <a:spcBef>
                <a:spcPts val="0"/>
              </a:spcBef>
              <a:spcAft>
                <a:spcPts val="0"/>
              </a:spcAft>
              <a:buClr>
                <a:srgbClr val="000000"/>
              </a:buClr>
              <a:buSzPts val="11600"/>
              <a:buFont typeface="Helvetica Neue"/>
              <a:buNone/>
              <a:defRPr sz="11600"/>
            </a:lvl4pPr>
            <a:lvl5pPr indent="-228600" lvl="4" marL="2286000" algn="ctr">
              <a:lnSpc>
                <a:spcPct val="80000"/>
              </a:lnSpc>
              <a:spcBef>
                <a:spcPts val="0"/>
              </a:spcBef>
              <a:spcAft>
                <a:spcPts val="0"/>
              </a:spcAft>
              <a:buClr>
                <a:srgbClr val="000000"/>
              </a:buClr>
              <a:buSzPts val="11600"/>
              <a:buFont typeface="Helvetica Neue"/>
              <a:buNone/>
              <a:defRPr sz="11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99" name="Google Shape;99;p2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100" name="Shape 100"/>
        <p:cNvGrpSpPr/>
        <p:nvPr/>
      </p:nvGrpSpPr>
      <p:grpSpPr>
        <a:xfrm>
          <a:off x="0" y="0"/>
          <a:ext cx="0" cy="0"/>
          <a:chOff x="0" y="0"/>
          <a:chExt cx="0" cy="0"/>
        </a:xfrm>
      </p:grpSpPr>
      <p:sp>
        <p:nvSpPr>
          <p:cNvPr id="101" name="Google Shape;101;p22"/>
          <p:cNvSpPr txBox="1"/>
          <p:nvPr>
            <p:ph idx="1" type="body"/>
          </p:nvPr>
        </p:nvSpPr>
        <p:spPr>
          <a:xfrm>
            <a:off x="1206500" y="1075925"/>
            <a:ext cx="21971000" cy="7241587"/>
          </a:xfrm>
          <a:prstGeom prst="rect">
            <a:avLst/>
          </a:prstGeom>
          <a:noFill/>
          <a:ln>
            <a:noFill/>
          </a:ln>
        </p:spPr>
        <p:txBody>
          <a:bodyPr anchorCtr="0" anchor="b"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25000"/>
              <a:buFont typeface="Helvetica Neue"/>
              <a:buNone/>
              <a:defRPr b="1" sz="25000"/>
            </a:lvl1pPr>
            <a:lvl2pPr indent="-228600" lvl="1" marL="914400" algn="ctr">
              <a:lnSpc>
                <a:spcPct val="80000"/>
              </a:lnSpc>
              <a:spcBef>
                <a:spcPts val="0"/>
              </a:spcBef>
              <a:spcAft>
                <a:spcPts val="0"/>
              </a:spcAft>
              <a:buClr>
                <a:srgbClr val="000000"/>
              </a:buClr>
              <a:buSzPts val="25000"/>
              <a:buFont typeface="Helvetica Neue"/>
              <a:buNone/>
              <a:defRPr b="1" sz="25000"/>
            </a:lvl2pPr>
            <a:lvl3pPr indent="-228600" lvl="2" marL="1371600" algn="ctr">
              <a:lnSpc>
                <a:spcPct val="80000"/>
              </a:lnSpc>
              <a:spcBef>
                <a:spcPts val="0"/>
              </a:spcBef>
              <a:spcAft>
                <a:spcPts val="0"/>
              </a:spcAft>
              <a:buClr>
                <a:srgbClr val="000000"/>
              </a:buClr>
              <a:buSzPts val="25000"/>
              <a:buFont typeface="Helvetica Neue"/>
              <a:buNone/>
              <a:defRPr b="1" sz="25000"/>
            </a:lvl3pPr>
            <a:lvl4pPr indent="-228600" lvl="3" marL="1828800" algn="ctr">
              <a:lnSpc>
                <a:spcPct val="80000"/>
              </a:lnSpc>
              <a:spcBef>
                <a:spcPts val="0"/>
              </a:spcBef>
              <a:spcAft>
                <a:spcPts val="0"/>
              </a:spcAft>
              <a:buClr>
                <a:srgbClr val="000000"/>
              </a:buClr>
              <a:buSzPts val="25000"/>
              <a:buFont typeface="Helvetica Neue"/>
              <a:buNone/>
              <a:defRPr b="1" sz="25000"/>
            </a:lvl4pPr>
            <a:lvl5pPr indent="-228600" lvl="4" marL="2286000" algn="ctr">
              <a:lnSpc>
                <a:spcPct val="80000"/>
              </a:lnSpc>
              <a:spcBef>
                <a:spcPts val="0"/>
              </a:spcBef>
              <a:spcAft>
                <a:spcPts val="0"/>
              </a:spcAft>
              <a:buClr>
                <a:srgbClr val="000000"/>
              </a:buClr>
              <a:buSzPts val="25000"/>
              <a:buFont typeface="Helvetica Neue"/>
              <a:buNone/>
              <a:defRPr b="1" sz="250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102" name="Google Shape;102;p22"/>
          <p:cNvSpPr txBox="1"/>
          <p:nvPr>
            <p:ph idx="2" type="body"/>
          </p:nvPr>
        </p:nvSpPr>
        <p:spPr>
          <a:xfrm>
            <a:off x="1206500" y="8262180"/>
            <a:ext cx="21971000" cy="934780"/>
          </a:xfrm>
          <a:prstGeom prst="rect">
            <a:avLst/>
          </a:prstGeom>
          <a:noFill/>
          <a:ln>
            <a:noFill/>
          </a:ln>
        </p:spPr>
        <p:txBody>
          <a:bodyPr anchorCtr="0" anchor="t" bIns="45675" lIns="45675" spcFirstLastPara="1" rIns="45675" wrap="square" tIns="45675">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103" name="Google Shape;103;p2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04" name="Shape 104"/>
        <p:cNvGrpSpPr/>
        <p:nvPr/>
      </p:nvGrpSpPr>
      <p:grpSpPr>
        <a:xfrm>
          <a:off x="0" y="0"/>
          <a:ext cx="0" cy="0"/>
          <a:chOff x="0" y="0"/>
          <a:chExt cx="0" cy="0"/>
        </a:xfrm>
      </p:grpSpPr>
      <p:sp>
        <p:nvSpPr>
          <p:cNvPr id="105" name="Google Shape;105;p23"/>
          <p:cNvSpPr txBox="1"/>
          <p:nvPr>
            <p:ph idx="1" type="body"/>
          </p:nvPr>
        </p:nvSpPr>
        <p:spPr>
          <a:xfrm>
            <a:off x="2430022" y="10675453"/>
            <a:ext cx="20200057" cy="63698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106" name="Google Shape;106;p23"/>
          <p:cNvSpPr txBox="1"/>
          <p:nvPr>
            <p:ph idx="2" type="body"/>
          </p:nvPr>
        </p:nvSpPr>
        <p:spPr>
          <a:xfrm>
            <a:off x="1753923" y="4939860"/>
            <a:ext cx="20876154" cy="3836283"/>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107" name="Google Shape;107;p2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108" name="Shape 108"/>
        <p:cNvGrpSpPr/>
        <p:nvPr/>
      </p:nvGrpSpPr>
      <p:grpSpPr>
        <a:xfrm>
          <a:off x="0" y="0"/>
          <a:ext cx="0" cy="0"/>
          <a:chOff x="0" y="0"/>
          <a:chExt cx="0" cy="0"/>
        </a:xfrm>
      </p:grpSpPr>
      <p:sp>
        <p:nvSpPr>
          <p:cNvPr id="109" name="Google Shape;109;p24"/>
          <p:cNvSpPr/>
          <p:nvPr>
            <p:ph idx="2" type="pic"/>
          </p:nvPr>
        </p:nvSpPr>
        <p:spPr>
          <a:xfrm>
            <a:off x="15760700" y="1016000"/>
            <a:ext cx="7439099" cy="5949678"/>
          </a:xfrm>
          <a:prstGeom prst="rect">
            <a:avLst/>
          </a:prstGeom>
          <a:noFill/>
          <a:ln>
            <a:noFill/>
          </a:ln>
        </p:spPr>
      </p:sp>
      <p:sp>
        <p:nvSpPr>
          <p:cNvPr id="110" name="Google Shape;110;p24"/>
          <p:cNvSpPr/>
          <p:nvPr>
            <p:ph idx="3" type="pic"/>
          </p:nvPr>
        </p:nvSpPr>
        <p:spPr>
          <a:xfrm>
            <a:off x="13500100" y="3978275"/>
            <a:ext cx="10439400" cy="12150181"/>
          </a:xfrm>
          <a:prstGeom prst="rect">
            <a:avLst/>
          </a:prstGeom>
          <a:noFill/>
          <a:ln>
            <a:noFill/>
          </a:ln>
        </p:spPr>
      </p:sp>
      <p:sp>
        <p:nvSpPr>
          <p:cNvPr id="111" name="Google Shape;111;p24"/>
          <p:cNvSpPr/>
          <p:nvPr>
            <p:ph idx="4" type="pic"/>
          </p:nvPr>
        </p:nvSpPr>
        <p:spPr>
          <a:xfrm>
            <a:off x="-139700" y="495300"/>
            <a:ext cx="16611600" cy="12458700"/>
          </a:xfrm>
          <a:prstGeom prst="rect">
            <a:avLst/>
          </a:prstGeom>
          <a:noFill/>
          <a:ln>
            <a:noFill/>
          </a:ln>
        </p:spPr>
      </p:sp>
      <p:sp>
        <p:nvSpPr>
          <p:cNvPr id="112" name="Google Shape;112;p2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113" name="Shape 113"/>
        <p:cNvGrpSpPr/>
        <p:nvPr/>
      </p:nvGrpSpPr>
      <p:grpSpPr>
        <a:xfrm>
          <a:off x="0" y="0"/>
          <a:ext cx="0" cy="0"/>
          <a:chOff x="0" y="0"/>
          <a:chExt cx="0" cy="0"/>
        </a:xfrm>
      </p:grpSpPr>
      <p:sp>
        <p:nvSpPr>
          <p:cNvPr id="114" name="Google Shape;114;p25"/>
          <p:cNvSpPr/>
          <p:nvPr>
            <p:ph idx="2" type="pic"/>
          </p:nvPr>
        </p:nvSpPr>
        <p:spPr>
          <a:xfrm>
            <a:off x="-1333500" y="-5524500"/>
            <a:ext cx="27051000" cy="21640800"/>
          </a:xfrm>
          <a:prstGeom prst="rect">
            <a:avLst/>
          </a:prstGeom>
          <a:noFill/>
          <a:ln>
            <a:noFill/>
          </a:ln>
        </p:spPr>
      </p:sp>
      <p:sp>
        <p:nvSpPr>
          <p:cNvPr id="115" name="Google Shape;115;p2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FFFFFF"/>
              </a:buClr>
              <a:buSzPts val="1800"/>
              <a:buFont typeface="Helvetica Neue"/>
              <a:buNone/>
              <a:defRPr>
                <a:solidFill>
                  <a:srgbClr val="FFFFFF"/>
                </a:solidFill>
              </a:defRPr>
            </a:lvl1pPr>
            <a:lvl2pPr indent="0" lvl="1" marL="0" marR="0" algn="ctr">
              <a:lnSpc>
                <a:spcPct val="100000"/>
              </a:lnSpc>
              <a:spcBef>
                <a:spcPts val="0"/>
              </a:spcBef>
              <a:spcAft>
                <a:spcPts val="0"/>
              </a:spcAft>
              <a:buClr>
                <a:srgbClr val="FFFFFF"/>
              </a:buClr>
              <a:buSzPts val="1800"/>
              <a:buFont typeface="Helvetica Neue"/>
              <a:buNone/>
              <a:defRPr>
                <a:solidFill>
                  <a:srgbClr val="FFFFFF"/>
                </a:solidFill>
              </a:defRPr>
            </a:lvl2pPr>
            <a:lvl3pPr indent="0" lvl="2" marL="0" marR="0" algn="ctr">
              <a:lnSpc>
                <a:spcPct val="100000"/>
              </a:lnSpc>
              <a:spcBef>
                <a:spcPts val="0"/>
              </a:spcBef>
              <a:spcAft>
                <a:spcPts val="0"/>
              </a:spcAft>
              <a:buClr>
                <a:srgbClr val="FFFFFF"/>
              </a:buClr>
              <a:buSzPts val="1800"/>
              <a:buFont typeface="Helvetica Neue"/>
              <a:buNone/>
              <a:defRPr>
                <a:solidFill>
                  <a:srgbClr val="FFFFFF"/>
                </a:solidFill>
              </a:defRPr>
            </a:lvl3pPr>
            <a:lvl4pPr indent="0" lvl="3" marL="0" marR="0" algn="ctr">
              <a:lnSpc>
                <a:spcPct val="100000"/>
              </a:lnSpc>
              <a:spcBef>
                <a:spcPts val="0"/>
              </a:spcBef>
              <a:spcAft>
                <a:spcPts val="0"/>
              </a:spcAft>
              <a:buClr>
                <a:srgbClr val="FFFFFF"/>
              </a:buClr>
              <a:buSzPts val="1800"/>
              <a:buFont typeface="Helvetica Neue"/>
              <a:buNone/>
              <a:defRPr>
                <a:solidFill>
                  <a:srgbClr val="FFFFFF"/>
                </a:solidFill>
              </a:defRPr>
            </a:lvl4pPr>
            <a:lvl5pPr indent="0" lvl="4" marL="0" marR="0" algn="ctr">
              <a:lnSpc>
                <a:spcPct val="100000"/>
              </a:lnSpc>
              <a:spcBef>
                <a:spcPts val="0"/>
              </a:spcBef>
              <a:spcAft>
                <a:spcPts val="0"/>
              </a:spcAft>
              <a:buClr>
                <a:srgbClr val="FFFFFF"/>
              </a:buClr>
              <a:buSzPts val="1800"/>
              <a:buFont typeface="Helvetica Neue"/>
              <a:buNone/>
              <a:defRPr>
                <a:solidFill>
                  <a:srgbClr val="FFFFFF"/>
                </a:solidFill>
              </a:defRPr>
            </a:lvl5pPr>
            <a:lvl6pPr indent="0" lvl="5" marL="0" marR="0" algn="ctr">
              <a:lnSpc>
                <a:spcPct val="100000"/>
              </a:lnSpc>
              <a:spcBef>
                <a:spcPts val="0"/>
              </a:spcBef>
              <a:spcAft>
                <a:spcPts val="0"/>
              </a:spcAft>
              <a:buClr>
                <a:srgbClr val="FFFFFF"/>
              </a:buClr>
              <a:buSzPts val="1800"/>
              <a:buFont typeface="Helvetica Neue"/>
              <a:buNone/>
              <a:defRPr>
                <a:solidFill>
                  <a:srgbClr val="FFFFFF"/>
                </a:solidFill>
              </a:defRPr>
            </a:lvl6pPr>
            <a:lvl7pPr indent="0" lvl="6" marL="0" marR="0" algn="ctr">
              <a:lnSpc>
                <a:spcPct val="100000"/>
              </a:lnSpc>
              <a:spcBef>
                <a:spcPts val="0"/>
              </a:spcBef>
              <a:spcAft>
                <a:spcPts val="0"/>
              </a:spcAft>
              <a:buClr>
                <a:srgbClr val="FFFFFF"/>
              </a:buClr>
              <a:buSzPts val="1800"/>
              <a:buFont typeface="Helvetica Neue"/>
              <a:buNone/>
              <a:defRPr>
                <a:solidFill>
                  <a:srgbClr val="FFFFFF"/>
                </a:solidFill>
              </a:defRPr>
            </a:lvl7pPr>
            <a:lvl8pPr indent="0" lvl="7" marL="0" marR="0" algn="ctr">
              <a:lnSpc>
                <a:spcPct val="100000"/>
              </a:lnSpc>
              <a:spcBef>
                <a:spcPts val="0"/>
              </a:spcBef>
              <a:spcAft>
                <a:spcPts val="0"/>
              </a:spcAft>
              <a:buClr>
                <a:srgbClr val="FFFFFF"/>
              </a:buClr>
              <a:buSzPts val="1800"/>
              <a:buFont typeface="Helvetica Neue"/>
              <a:buNone/>
              <a:defRPr>
                <a:solidFill>
                  <a:srgbClr val="FFFFFF"/>
                </a:solidFill>
              </a:defRPr>
            </a:lvl8pPr>
            <a:lvl9pPr indent="0" lvl="8" marL="0" marR="0" algn="ctr">
              <a:lnSpc>
                <a:spcPct val="100000"/>
              </a:lnSpc>
              <a:spcBef>
                <a:spcPts val="0"/>
              </a:spcBef>
              <a:spcAft>
                <a:spcPts val="0"/>
              </a:spcAft>
              <a:buClr>
                <a:srgbClr val="FFFFFF"/>
              </a:buClr>
              <a:buSzPts val="1800"/>
              <a:buFont typeface="Helvetica Neue"/>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3">
  <p:cSld name="TITLE 3">
    <p:spTree>
      <p:nvGrpSpPr>
        <p:cNvPr id="116" name="Shape 116"/>
        <p:cNvGrpSpPr/>
        <p:nvPr/>
      </p:nvGrpSpPr>
      <p:grpSpPr>
        <a:xfrm>
          <a:off x="0" y="0"/>
          <a:ext cx="0" cy="0"/>
          <a:chOff x="0" y="0"/>
          <a:chExt cx="0" cy="0"/>
        </a:xfrm>
      </p:grpSpPr>
      <p:sp>
        <p:nvSpPr>
          <p:cNvPr id="117" name="Google Shape;117;p26"/>
          <p:cNvSpPr txBox="1"/>
          <p:nvPr>
            <p:ph idx="1" type="body"/>
          </p:nvPr>
        </p:nvSpPr>
        <p:spPr>
          <a:xfrm>
            <a:off x="1201340" y="11859862"/>
            <a:ext cx="21971005" cy="63698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118" name="Google Shape;118;p26"/>
          <p:cNvSpPr txBox="1"/>
          <p:nvPr>
            <p:ph type="title"/>
          </p:nvPr>
        </p:nvSpPr>
        <p:spPr>
          <a:xfrm>
            <a:off x="1206496" y="2574991"/>
            <a:ext cx="21971005" cy="4648204"/>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19" name="Google Shape;119;p26"/>
          <p:cNvSpPr txBox="1"/>
          <p:nvPr>
            <p:ph idx="2" type="body"/>
          </p:nvPr>
        </p:nvSpPr>
        <p:spPr>
          <a:xfrm>
            <a:off x="1201342" y="7223190"/>
            <a:ext cx="21971002" cy="1905003"/>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120" name="Google Shape;120;p26"/>
          <p:cNvSpPr txBox="1"/>
          <p:nvPr>
            <p:ph idx="12" type="sldNum"/>
          </p:nvPr>
        </p:nvSpPr>
        <p:spPr>
          <a:xfrm>
            <a:off x="12001500" y="13080999"/>
            <a:ext cx="368504"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121" name="Shape 121"/>
        <p:cNvGrpSpPr/>
        <p:nvPr/>
      </p:nvGrpSpPr>
      <p:grpSpPr>
        <a:xfrm>
          <a:off x="0" y="0"/>
          <a:ext cx="0" cy="0"/>
          <a:chOff x="0" y="0"/>
          <a:chExt cx="0" cy="0"/>
        </a:xfrm>
      </p:grpSpPr>
      <p:sp>
        <p:nvSpPr>
          <p:cNvPr id="122" name="Google Shape;122;p27"/>
          <p:cNvSpPr txBox="1"/>
          <p:nvPr>
            <p:ph idx="1" type="body"/>
          </p:nvPr>
        </p:nvSpPr>
        <p:spPr>
          <a:xfrm>
            <a:off x="1201340" y="11859862"/>
            <a:ext cx="21971101" cy="6369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123" name="Google Shape;123;p27"/>
          <p:cNvSpPr txBox="1"/>
          <p:nvPr>
            <p:ph type="title"/>
          </p:nvPr>
        </p:nvSpPr>
        <p:spPr>
          <a:xfrm>
            <a:off x="1206496" y="2574991"/>
            <a:ext cx="21971101"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24" name="Google Shape;124;p27"/>
          <p:cNvSpPr txBox="1"/>
          <p:nvPr>
            <p:ph idx="2" type="body"/>
          </p:nvPr>
        </p:nvSpPr>
        <p:spPr>
          <a:xfrm>
            <a:off x="1201341" y="7223190"/>
            <a:ext cx="21971102" cy="1905001"/>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125" name="Google Shape;125;p27"/>
          <p:cNvSpPr txBox="1"/>
          <p:nvPr>
            <p:ph idx="12" type="sldNum"/>
          </p:nvPr>
        </p:nvSpPr>
        <p:spPr>
          <a:xfrm>
            <a:off x="12001448" y="13086199"/>
            <a:ext cx="368504"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2">
    <p:spTree>
      <p:nvGrpSpPr>
        <p:cNvPr id="19" name="Shape 19"/>
        <p:cNvGrpSpPr/>
        <p:nvPr/>
      </p:nvGrpSpPr>
      <p:grpSpPr>
        <a:xfrm>
          <a:off x="0" y="0"/>
          <a:ext cx="0" cy="0"/>
          <a:chOff x="0" y="0"/>
          <a:chExt cx="0" cy="0"/>
        </a:xfrm>
      </p:grpSpPr>
      <p:sp>
        <p:nvSpPr>
          <p:cNvPr id="20" name="Google Shape;20;p4"/>
          <p:cNvSpPr txBox="1"/>
          <p:nvPr>
            <p:ph type="title"/>
          </p:nvPr>
        </p:nvSpPr>
        <p:spPr>
          <a:xfrm>
            <a:off x="4833937" y="2303858"/>
            <a:ext cx="14716127" cy="4643440"/>
          </a:xfrm>
          <a:prstGeom prst="rect">
            <a:avLst/>
          </a:prstGeom>
          <a:noFill/>
          <a:ln>
            <a:noFill/>
          </a:ln>
        </p:spPr>
        <p:txBody>
          <a:bodyPr anchorCtr="0" anchor="b" bIns="128550" lIns="128550" spcFirstLastPara="1" rIns="128550" wrap="square" tIns="128550">
            <a:normAutofit/>
          </a:bodyPr>
          <a:lstStyle>
            <a:lvl1pPr lvl="0" algn="ctr">
              <a:lnSpc>
                <a:spcPct val="100000"/>
              </a:lnSpc>
              <a:spcBef>
                <a:spcPts val="0"/>
              </a:spcBef>
              <a:spcAft>
                <a:spcPts val="0"/>
              </a:spcAft>
              <a:buClr>
                <a:srgbClr val="000000"/>
              </a:buClr>
              <a:buSzPts val="11200"/>
              <a:buFont typeface="Helvetica Neue"/>
              <a:buNone/>
              <a:defRPr b="0" sz="112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1" name="Google Shape;21;p4"/>
          <p:cNvSpPr txBox="1"/>
          <p:nvPr>
            <p:ph idx="1" type="body"/>
          </p:nvPr>
        </p:nvSpPr>
        <p:spPr>
          <a:xfrm>
            <a:off x="4833937" y="7090171"/>
            <a:ext cx="14716127" cy="1589494"/>
          </a:xfrm>
          <a:prstGeom prst="rect">
            <a:avLst/>
          </a:prstGeom>
          <a:noFill/>
          <a:ln>
            <a:noFill/>
          </a:ln>
        </p:spPr>
        <p:txBody>
          <a:bodyPr anchorCtr="0" anchor="t" bIns="128550" lIns="128550" spcFirstLastPara="1" rIns="128550" wrap="square" tIns="128550">
            <a:norm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22" name="Google Shape;22;p4"/>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marR="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800">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 name="Shape 23"/>
        <p:cNvGrpSpPr/>
        <p:nvPr/>
      </p:nvGrpSpPr>
      <p:grpSpPr>
        <a:xfrm>
          <a:off x="0" y="0"/>
          <a:ext cx="0" cy="0"/>
          <a:chOff x="0" y="0"/>
          <a:chExt cx="0" cy="0"/>
        </a:xfrm>
      </p:grpSpPr>
      <p:sp>
        <p:nvSpPr>
          <p:cNvPr id="24" name="Google Shape;24;p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25" name="Shape 25"/>
        <p:cNvGrpSpPr/>
        <p:nvPr/>
      </p:nvGrpSpPr>
      <p:grpSpPr>
        <a:xfrm>
          <a:off x="0" y="0"/>
          <a:ext cx="0" cy="0"/>
          <a:chOff x="0" y="0"/>
          <a:chExt cx="0" cy="0"/>
        </a:xfrm>
      </p:grpSpPr>
      <p:sp>
        <p:nvSpPr>
          <p:cNvPr id="26" name="Google Shape;26;p6"/>
          <p:cNvSpPr txBox="1"/>
          <p:nvPr>
            <p:ph idx="1" type="body"/>
          </p:nvPr>
        </p:nvSpPr>
        <p:spPr>
          <a:xfrm>
            <a:off x="1201340" y="11859862"/>
            <a:ext cx="21971101" cy="6369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27" name="Google Shape;27;p6"/>
          <p:cNvSpPr txBox="1"/>
          <p:nvPr>
            <p:ph type="title"/>
          </p:nvPr>
        </p:nvSpPr>
        <p:spPr>
          <a:xfrm>
            <a:off x="1206496" y="2574991"/>
            <a:ext cx="21971101"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8" name="Google Shape;28;p6"/>
          <p:cNvSpPr txBox="1"/>
          <p:nvPr>
            <p:ph idx="2" type="body"/>
          </p:nvPr>
        </p:nvSpPr>
        <p:spPr>
          <a:xfrm>
            <a:off x="1201341" y="7223190"/>
            <a:ext cx="21971102" cy="1905001"/>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29" name="Google Shape;29;p6"/>
          <p:cNvSpPr txBox="1"/>
          <p:nvPr>
            <p:ph idx="12" type="sldNum"/>
          </p:nvPr>
        </p:nvSpPr>
        <p:spPr>
          <a:xfrm>
            <a:off x="12001448" y="13086199"/>
            <a:ext cx="368504"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TITLE 2 2">
    <p:spTree>
      <p:nvGrpSpPr>
        <p:cNvPr id="30" name="Shape 30"/>
        <p:cNvGrpSpPr/>
        <p:nvPr/>
      </p:nvGrpSpPr>
      <p:grpSpPr>
        <a:xfrm>
          <a:off x="0" y="0"/>
          <a:ext cx="0" cy="0"/>
          <a:chOff x="0" y="0"/>
          <a:chExt cx="0" cy="0"/>
        </a:xfrm>
      </p:grpSpPr>
      <p:sp>
        <p:nvSpPr>
          <p:cNvPr id="31" name="Google Shape;31;p7"/>
          <p:cNvSpPr txBox="1"/>
          <p:nvPr>
            <p:ph idx="1" type="body"/>
          </p:nvPr>
        </p:nvSpPr>
        <p:spPr>
          <a:xfrm>
            <a:off x="1201340" y="11859862"/>
            <a:ext cx="21971005" cy="63698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32" name="Google Shape;32;p7"/>
          <p:cNvSpPr txBox="1"/>
          <p:nvPr>
            <p:ph type="title"/>
          </p:nvPr>
        </p:nvSpPr>
        <p:spPr>
          <a:xfrm>
            <a:off x="1206496" y="2574991"/>
            <a:ext cx="21971005" cy="4648204"/>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3" name="Google Shape;33;p7"/>
          <p:cNvSpPr txBox="1"/>
          <p:nvPr>
            <p:ph idx="2" type="body"/>
          </p:nvPr>
        </p:nvSpPr>
        <p:spPr>
          <a:xfrm>
            <a:off x="1201342" y="7223190"/>
            <a:ext cx="21971002" cy="1905003"/>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34" name="Google Shape;34;p7"/>
          <p:cNvSpPr txBox="1"/>
          <p:nvPr>
            <p:ph idx="12" type="sldNum"/>
          </p:nvPr>
        </p:nvSpPr>
        <p:spPr>
          <a:xfrm>
            <a:off x="12001500" y="13080999"/>
            <a:ext cx="368504"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35" name="Shape 35"/>
        <p:cNvGrpSpPr/>
        <p:nvPr/>
      </p:nvGrpSpPr>
      <p:grpSpPr>
        <a:xfrm>
          <a:off x="0" y="0"/>
          <a:ext cx="0" cy="0"/>
          <a:chOff x="0" y="0"/>
          <a:chExt cx="0" cy="0"/>
        </a:xfrm>
      </p:grpSpPr>
      <p:sp>
        <p:nvSpPr>
          <p:cNvPr id="36" name="Google Shape;36;p8"/>
          <p:cNvSpPr txBox="1"/>
          <p:nvPr>
            <p:ph idx="1" type="body"/>
          </p:nvPr>
        </p:nvSpPr>
        <p:spPr>
          <a:xfrm>
            <a:off x="1201340" y="11859862"/>
            <a:ext cx="21971101" cy="6369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37" name="Google Shape;37;p8"/>
          <p:cNvSpPr txBox="1"/>
          <p:nvPr>
            <p:ph type="title"/>
          </p:nvPr>
        </p:nvSpPr>
        <p:spPr>
          <a:xfrm>
            <a:off x="1206496" y="2574991"/>
            <a:ext cx="21971101"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8" name="Google Shape;38;p8"/>
          <p:cNvSpPr txBox="1"/>
          <p:nvPr>
            <p:ph idx="2" type="body"/>
          </p:nvPr>
        </p:nvSpPr>
        <p:spPr>
          <a:xfrm>
            <a:off x="1201341" y="7223190"/>
            <a:ext cx="21971102" cy="1905001"/>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39" name="Google Shape;39;p8"/>
          <p:cNvSpPr txBox="1"/>
          <p:nvPr>
            <p:ph idx="12" type="sldNum"/>
          </p:nvPr>
        </p:nvSpPr>
        <p:spPr>
          <a:xfrm>
            <a:off x="12001448" y="13086199"/>
            <a:ext cx="368504"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40" name="Shape 40"/>
        <p:cNvGrpSpPr/>
        <p:nvPr/>
      </p:nvGrpSpPr>
      <p:grpSpPr>
        <a:xfrm>
          <a:off x="0" y="0"/>
          <a:ext cx="0" cy="0"/>
          <a:chOff x="0" y="0"/>
          <a:chExt cx="0" cy="0"/>
        </a:xfrm>
      </p:grpSpPr>
      <p:sp>
        <p:nvSpPr>
          <p:cNvPr id="41" name="Google Shape;41;p9"/>
          <p:cNvSpPr txBox="1"/>
          <p:nvPr>
            <p:ph idx="1" type="body"/>
          </p:nvPr>
        </p:nvSpPr>
        <p:spPr>
          <a:xfrm>
            <a:off x="1201340" y="11859862"/>
            <a:ext cx="21971101" cy="6369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42" name="Google Shape;42;p9"/>
          <p:cNvSpPr txBox="1"/>
          <p:nvPr>
            <p:ph type="title"/>
          </p:nvPr>
        </p:nvSpPr>
        <p:spPr>
          <a:xfrm>
            <a:off x="1206496" y="2574991"/>
            <a:ext cx="21971101"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3" name="Google Shape;43;p9"/>
          <p:cNvSpPr txBox="1"/>
          <p:nvPr>
            <p:ph idx="2" type="body"/>
          </p:nvPr>
        </p:nvSpPr>
        <p:spPr>
          <a:xfrm>
            <a:off x="1201341" y="7223190"/>
            <a:ext cx="21971102" cy="1905001"/>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44" name="Google Shape;44;p9"/>
          <p:cNvSpPr txBox="1"/>
          <p:nvPr>
            <p:ph idx="12" type="sldNum"/>
          </p:nvPr>
        </p:nvSpPr>
        <p:spPr>
          <a:xfrm>
            <a:off x="12001448" y="13086199"/>
            <a:ext cx="368504"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45" name="Shape 45"/>
        <p:cNvGrpSpPr/>
        <p:nvPr/>
      </p:nvGrpSpPr>
      <p:grpSpPr>
        <a:xfrm>
          <a:off x="0" y="0"/>
          <a:ext cx="0" cy="0"/>
          <a:chOff x="0" y="0"/>
          <a:chExt cx="0" cy="0"/>
        </a:xfrm>
      </p:grpSpPr>
      <p:sp>
        <p:nvSpPr>
          <p:cNvPr id="46" name="Google Shape;46;p10"/>
          <p:cNvSpPr txBox="1"/>
          <p:nvPr>
            <p:ph idx="1" type="body"/>
          </p:nvPr>
        </p:nvSpPr>
        <p:spPr>
          <a:xfrm>
            <a:off x="1201340" y="11859862"/>
            <a:ext cx="21971101" cy="6369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47" name="Google Shape;47;p10"/>
          <p:cNvSpPr txBox="1"/>
          <p:nvPr>
            <p:ph type="title"/>
          </p:nvPr>
        </p:nvSpPr>
        <p:spPr>
          <a:xfrm>
            <a:off x="1206496" y="2574991"/>
            <a:ext cx="21971101"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8" name="Google Shape;48;p10"/>
          <p:cNvSpPr txBox="1"/>
          <p:nvPr>
            <p:ph idx="2" type="body"/>
          </p:nvPr>
        </p:nvSpPr>
        <p:spPr>
          <a:xfrm>
            <a:off x="1201341" y="7223190"/>
            <a:ext cx="21971102" cy="1905001"/>
          </a:xfrm>
          <a:prstGeom prst="rect">
            <a:avLst/>
          </a:prstGeom>
          <a:noFill/>
          <a:ln>
            <a:noFill/>
          </a:ln>
        </p:spPr>
        <p:txBody>
          <a:bodyPr anchorCtr="0" anchor="t" bIns="50800" lIns="50800" spcFirstLastPara="1" rIns="50800" wrap="square" tIns="50800">
            <a:normAutofit/>
          </a:bodyPr>
          <a:lstStyle>
            <a:lvl1pPr indent="-533400" lvl="0" marL="457200" algn="l">
              <a:lnSpc>
                <a:spcPct val="90000"/>
              </a:lnSpc>
              <a:spcBef>
                <a:spcPts val="4500"/>
              </a:spcBef>
              <a:spcAft>
                <a:spcPts val="0"/>
              </a:spcAft>
              <a:buSzPts val="4800"/>
              <a:buChar char="•"/>
              <a:defRPr/>
            </a:lvl1pPr>
            <a:lvl2pPr indent="-533400" lvl="1" marL="914400" algn="l">
              <a:lnSpc>
                <a:spcPct val="90000"/>
              </a:lnSpc>
              <a:spcBef>
                <a:spcPts val="4500"/>
              </a:spcBef>
              <a:spcAft>
                <a:spcPts val="0"/>
              </a:spcAft>
              <a:buSzPts val="4800"/>
              <a:buChar char="•"/>
              <a:defRPr/>
            </a:lvl2pPr>
            <a:lvl3pPr indent="-533400" lvl="2" marL="1371600" algn="l">
              <a:lnSpc>
                <a:spcPct val="90000"/>
              </a:lnSpc>
              <a:spcBef>
                <a:spcPts val="4500"/>
              </a:spcBef>
              <a:spcAft>
                <a:spcPts val="0"/>
              </a:spcAft>
              <a:buSzPts val="4800"/>
              <a:buChar char="•"/>
              <a:defRPr/>
            </a:lvl3pPr>
            <a:lvl4pPr indent="-533400" lvl="3" marL="1828800" algn="l">
              <a:lnSpc>
                <a:spcPct val="90000"/>
              </a:lnSpc>
              <a:spcBef>
                <a:spcPts val="4500"/>
              </a:spcBef>
              <a:spcAft>
                <a:spcPts val="0"/>
              </a:spcAft>
              <a:buSzPts val="4800"/>
              <a:buChar char="•"/>
              <a:defRPr/>
            </a:lvl4pPr>
            <a:lvl5pPr indent="-533400" lvl="4" marL="2286000" algn="l">
              <a:lnSpc>
                <a:spcPct val="90000"/>
              </a:lnSpc>
              <a:spcBef>
                <a:spcPts val="4500"/>
              </a:spcBef>
              <a:spcAft>
                <a:spcPts val="0"/>
              </a:spcAft>
              <a:buSzPts val="4800"/>
              <a:buChar char="•"/>
              <a:defRPr/>
            </a:lvl5pPr>
            <a:lvl6pPr indent="-533400" lvl="5" marL="2743200" algn="l">
              <a:lnSpc>
                <a:spcPct val="90000"/>
              </a:lnSpc>
              <a:spcBef>
                <a:spcPts val="4500"/>
              </a:spcBef>
              <a:spcAft>
                <a:spcPts val="0"/>
              </a:spcAft>
              <a:buSzPts val="4800"/>
              <a:buChar char="•"/>
              <a:defRPr/>
            </a:lvl6pPr>
            <a:lvl7pPr indent="-533400" lvl="6" marL="3200400" algn="l">
              <a:lnSpc>
                <a:spcPct val="90000"/>
              </a:lnSpc>
              <a:spcBef>
                <a:spcPts val="4500"/>
              </a:spcBef>
              <a:spcAft>
                <a:spcPts val="0"/>
              </a:spcAft>
              <a:buSzPts val="4800"/>
              <a:buChar char="•"/>
              <a:defRPr/>
            </a:lvl7pPr>
            <a:lvl8pPr indent="-533400" lvl="7" marL="3657600" algn="l">
              <a:lnSpc>
                <a:spcPct val="90000"/>
              </a:lnSpc>
              <a:spcBef>
                <a:spcPts val="4500"/>
              </a:spcBef>
              <a:spcAft>
                <a:spcPts val="0"/>
              </a:spcAft>
              <a:buSzPts val="4800"/>
              <a:buChar char="•"/>
              <a:defRPr/>
            </a:lvl8pPr>
            <a:lvl9pPr indent="-533400" lvl="8" marL="4114800" algn="l">
              <a:lnSpc>
                <a:spcPct val="90000"/>
              </a:lnSpc>
              <a:spcBef>
                <a:spcPts val="4500"/>
              </a:spcBef>
              <a:spcAft>
                <a:spcPts val="0"/>
              </a:spcAft>
              <a:buSzPts val="4800"/>
              <a:buChar char="•"/>
              <a:defRPr/>
            </a:lvl9pPr>
          </a:lstStyle>
          <a:p/>
        </p:txBody>
      </p:sp>
      <p:sp>
        <p:nvSpPr>
          <p:cNvPr id="49" name="Google Shape;49;p10"/>
          <p:cNvSpPr txBox="1"/>
          <p:nvPr>
            <p:ph idx="12" type="sldNum"/>
          </p:nvPr>
        </p:nvSpPr>
        <p:spPr>
          <a:xfrm>
            <a:off x="12001448" y="13086199"/>
            <a:ext cx="368504"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1206500" y="4248503"/>
            <a:ext cx="21971000" cy="8256014"/>
          </a:xfrm>
          <a:prstGeom prst="rect">
            <a:avLst/>
          </a:prstGeom>
          <a:noFill/>
          <a:ln>
            <a:noFill/>
          </a:ln>
        </p:spPr>
        <p:txBody>
          <a:bodyPr anchorCtr="0" anchor="t" bIns="50800" lIns="50800" spcFirstLastPara="1" rIns="50800" wrap="square" tIns="50800">
            <a:normAutofit/>
          </a:bodyPr>
          <a:lstStyle>
            <a:lvl1pPr indent="-533400" lvl="0" marL="457200" marR="0" rtl="0" algn="l">
              <a:lnSpc>
                <a:spcPct val="90000"/>
              </a:lnSpc>
              <a:spcBef>
                <a:spcPts val="4500"/>
              </a:spcBef>
              <a:spcAft>
                <a:spcPts val="0"/>
              </a:spcAft>
              <a:buClr>
                <a:srgbClr val="000000"/>
              </a:buClr>
              <a:buSzPts val="4800"/>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533400" lvl="1" marL="914400" marR="0" rtl="0" algn="l">
              <a:lnSpc>
                <a:spcPct val="90000"/>
              </a:lnSpc>
              <a:spcBef>
                <a:spcPts val="4500"/>
              </a:spcBef>
              <a:spcAft>
                <a:spcPts val="0"/>
              </a:spcAft>
              <a:buClr>
                <a:srgbClr val="000000"/>
              </a:buClr>
              <a:buSzPts val="4800"/>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533400" lvl="2" marL="1371600" marR="0" rtl="0" algn="l">
              <a:lnSpc>
                <a:spcPct val="90000"/>
              </a:lnSpc>
              <a:spcBef>
                <a:spcPts val="4500"/>
              </a:spcBef>
              <a:spcAft>
                <a:spcPts val="0"/>
              </a:spcAft>
              <a:buClr>
                <a:srgbClr val="000000"/>
              </a:buClr>
              <a:buSzPts val="4800"/>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533400" lvl="3" marL="1828800" marR="0" rtl="0" algn="l">
              <a:lnSpc>
                <a:spcPct val="90000"/>
              </a:lnSpc>
              <a:spcBef>
                <a:spcPts val="4500"/>
              </a:spcBef>
              <a:spcAft>
                <a:spcPts val="0"/>
              </a:spcAft>
              <a:buClr>
                <a:srgbClr val="000000"/>
              </a:buClr>
              <a:buSzPts val="4800"/>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533400" lvl="4" marL="2286000" marR="0" rtl="0" algn="l">
              <a:lnSpc>
                <a:spcPct val="90000"/>
              </a:lnSpc>
              <a:spcBef>
                <a:spcPts val="4500"/>
              </a:spcBef>
              <a:spcAft>
                <a:spcPts val="0"/>
              </a:spcAft>
              <a:buClr>
                <a:srgbClr val="000000"/>
              </a:buClr>
              <a:buSzPts val="4800"/>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533400" lvl="5" marL="2743200" marR="0" rtl="0" algn="l">
              <a:lnSpc>
                <a:spcPct val="90000"/>
              </a:lnSpc>
              <a:spcBef>
                <a:spcPts val="4500"/>
              </a:spcBef>
              <a:spcAft>
                <a:spcPts val="0"/>
              </a:spcAft>
              <a:buClr>
                <a:srgbClr val="000000"/>
              </a:buClr>
              <a:buSzPts val="4800"/>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533400" lvl="6" marL="3200400" marR="0" rtl="0" algn="l">
              <a:lnSpc>
                <a:spcPct val="90000"/>
              </a:lnSpc>
              <a:spcBef>
                <a:spcPts val="4500"/>
              </a:spcBef>
              <a:spcAft>
                <a:spcPts val="0"/>
              </a:spcAft>
              <a:buClr>
                <a:srgbClr val="000000"/>
              </a:buClr>
              <a:buSzPts val="4800"/>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533400" lvl="7" marL="3657600" marR="0" rtl="0" algn="l">
              <a:lnSpc>
                <a:spcPct val="90000"/>
              </a:lnSpc>
              <a:spcBef>
                <a:spcPts val="4500"/>
              </a:spcBef>
              <a:spcAft>
                <a:spcPts val="0"/>
              </a:spcAft>
              <a:buClr>
                <a:srgbClr val="000000"/>
              </a:buClr>
              <a:buSzPts val="4800"/>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533400" lvl="8" marL="4114800" marR="0" rtl="0" algn="l">
              <a:lnSpc>
                <a:spcPct val="90000"/>
              </a:lnSpc>
              <a:spcBef>
                <a:spcPts val="4500"/>
              </a:spcBef>
              <a:spcAft>
                <a:spcPts val="0"/>
              </a:spcAft>
              <a:buClr>
                <a:srgbClr val="000000"/>
              </a:buClr>
              <a:buSzPts val="4800"/>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type="title"/>
          </p:nvPr>
        </p:nvSpPr>
        <p:spPr>
          <a:xfrm>
            <a:off x="1219200" y="549275"/>
            <a:ext cx="21945600" cy="3699229"/>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6.jp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9.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7.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18.jpg"/><Relationship Id="rId4" Type="http://schemas.openxmlformats.org/officeDocument/2006/relationships/image" Target="../media/image7.png"/><Relationship Id="rId5"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 Id="rId3"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 Id="rId3"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 Id="rId3"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 Id="rId3"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2.png"/><Relationship Id="rId4" Type="http://schemas.openxmlformats.org/officeDocument/2006/relationships/image" Target="../media/image2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9.pn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9.pn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9.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1.pn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0.png"/><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Google Shape;217;p45" id="130" name="Google Shape;130;p28"/>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131" name="Google Shape;131;p28"/>
          <p:cNvSpPr txBox="1"/>
          <p:nvPr/>
        </p:nvSpPr>
        <p:spPr>
          <a:xfrm>
            <a:off x="1907927" y="3028734"/>
            <a:ext cx="20862737" cy="4165601"/>
          </a:xfrm>
          <a:prstGeom prst="rect">
            <a:avLst/>
          </a:prstGeom>
          <a:noFill/>
          <a:ln>
            <a:noFill/>
          </a:ln>
        </p:spPr>
        <p:txBody>
          <a:bodyPr anchorCtr="0" anchor="ctr" bIns="50800" lIns="50800" spcFirstLastPara="1" rIns="50800" wrap="square" tIns="50800">
            <a:spAutoFit/>
          </a:bodyPr>
          <a:lstStyle/>
          <a:p>
            <a:pPr indent="0" lvl="0" marL="0" marR="0" rtl="0" algn="ctr">
              <a:lnSpc>
                <a:spcPct val="110000"/>
              </a:lnSpc>
              <a:spcBef>
                <a:spcPts val="0"/>
              </a:spcBef>
              <a:spcAft>
                <a:spcPts val="0"/>
              </a:spcAft>
              <a:buClr>
                <a:srgbClr val="23314C"/>
              </a:buClr>
              <a:buSzPts val="8300"/>
              <a:buFont typeface="Lato"/>
              <a:buNone/>
            </a:pPr>
            <a:r>
              <a:rPr b="1" i="0" lang="en-US" sz="8300" u="none" cap="none" strike="noStrike">
                <a:solidFill>
                  <a:srgbClr val="23314C"/>
                </a:solidFill>
                <a:latin typeface="Lato"/>
                <a:ea typeface="Lato"/>
                <a:cs typeface="Lato"/>
                <a:sym typeface="Lato"/>
              </a:rPr>
              <a:t>The 5 Major Money Leaks:</a:t>
            </a:r>
            <a:endParaRPr/>
          </a:p>
          <a:p>
            <a:pPr indent="0" lvl="0" marL="0" marR="0" rtl="0" algn="ctr">
              <a:lnSpc>
                <a:spcPct val="110000"/>
              </a:lnSpc>
              <a:spcBef>
                <a:spcPts val="0"/>
              </a:spcBef>
              <a:spcAft>
                <a:spcPts val="0"/>
              </a:spcAft>
              <a:buClr>
                <a:srgbClr val="23314C"/>
              </a:buClr>
              <a:buSzPts val="8300"/>
              <a:buFont typeface="Lato"/>
              <a:buNone/>
            </a:pPr>
            <a:r>
              <a:rPr b="1" i="0" lang="en-US" sz="8300" u="none" cap="none" strike="noStrike">
                <a:solidFill>
                  <a:srgbClr val="23314C"/>
                </a:solidFill>
                <a:latin typeface="Lato"/>
                <a:ea typeface="Lato"/>
                <a:cs typeface="Lato"/>
                <a:sym typeface="Lato"/>
              </a:rPr>
              <a:t>How to Plug the Profit Drain and Maximize the Revenue Potential in Your Firm</a:t>
            </a:r>
            <a:endParaRPr/>
          </a:p>
        </p:txBody>
      </p:sp>
      <p:pic>
        <p:nvPicPr>
          <p:cNvPr descr="AA-Logo-website.png" id="132" name="Google Shape;132;p28"/>
          <p:cNvPicPr preferRelativeResize="0"/>
          <p:nvPr/>
        </p:nvPicPr>
        <p:blipFill rotWithShape="1">
          <a:blip r:embed="rId4">
            <a:alphaModFix/>
          </a:blip>
          <a:srcRect b="0" l="0" r="0" t="0"/>
          <a:stretch/>
        </p:blipFill>
        <p:spPr>
          <a:xfrm>
            <a:off x="9681339" y="9368001"/>
            <a:ext cx="5021323" cy="23432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nvSpPr>
        <p:spPr>
          <a:xfrm>
            <a:off x="1637058" y="3281601"/>
            <a:ext cx="21109884" cy="1743051"/>
          </a:xfrm>
          <a:prstGeom prst="rect">
            <a:avLst/>
          </a:prstGeom>
          <a:noFill/>
          <a:ln>
            <a:noFill/>
          </a:ln>
        </p:spPr>
        <p:txBody>
          <a:bodyPr anchorCtr="0" anchor="ctr" bIns="71425" lIns="71425" spcFirstLastPara="1" rIns="71425" wrap="square" tIns="71425">
            <a:spAutoFit/>
          </a:bodyPr>
          <a:lstStyle/>
          <a:p>
            <a:pPr indent="0" lvl="0" marL="0" marR="0" rtl="0" algn="l">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Knowing exactly who your ideal client is will allow you to take your power back and get the right clients who pay you what you’re worth.</a:t>
            </a:r>
            <a:endParaRPr/>
          </a:p>
        </p:txBody>
      </p:sp>
      <p:sp>
        <p:nvSpPr>
          <p:cNvPr id="225" name="Google Shape;225;p37"/>
          <p:cNvSpPr txBox="1"/>
          <p:nvPr/>
        </p:nvSpPr>
        <p:spPr>
          <a:xfrm>
            <a:off x="1597184" y="5736685"/>
            <a:ext cx="17143492" cy="5969001"/>
          </a:xfrm>
          <a:prstGeom prst="rect">
            <a:avLst/>
          </a:prstGeom>
          <a:noFill/>
          <a:ln>
            <a:noFill/>
          </a:ln>
        </p:spPr>
        <p:txBody>
          <a:bodyPr anchorCtr="0" anchor="t" bIns="0" lIns="0" spcFirstLastPara="1" rIns="0" wrap="square" tIns="0">
            <a:spAutoFit/>
          </a:bodyPr>
          <a:lstStyle/>
          <a:p>
            <a:pPr indent="-501315" lvl="0" marL="501315"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My ideal client is ready to take action now. </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I only work with clients who have more than $200k in annual income.</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I only work with clients who want ongoing services.</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I don’t work with anyone who is just price shopping.</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I only work with clients in X industry.</a:t>
            </a:r>
            <a:endParaRPr/>
          </a:p>
        </p:txBody>
      </p:sp>
      <p:pic>
        <p:nvPicPr>
          <p:cNvPr descr="Google Shape;253;p48" id="226" name="Google Shape;226;p37"/>
          <p:cNvPicPr preferRelativeResize="0"/>
          <p:nvPr/>
        </p:nvPicPr>
        <p:blipFill rotWithShape="1">
          <a:blip r:embed="rId3">
            <a:alphaModFix/>
          </a:blip>
          <a:srcRect b="0" l="0" r="0" t="0"/>
          <a:stretch/>
        </p:blipFill>
        <p:spPr>
          <a:xfrm flipH="1">
            <a:off x="18951801" y="6599283"/>
            <a:ext cx="4178910" cy="4726147"/>
          </a:xfrm>
          <a:prstGeom prst="rect">
            <a:avLst/>
          </a:prstGeom>
          <a:noFill/>
          <a:ln>
            <a:noFill/>
          </a:ln>
        </p:spPr>
      </p:pic>
      <p:sp>
        <p:nvSpPr>
          <p:cNvPr id="227" name="Google Shape;227;p37"/>
          <p:cNvSpPr/>
          <p:nvPr/>
        </p:nvSpPr>
        <p:spPr>
          <a:xfrm>
            <a:off x="9883347" y="12782436"/>
            <a:ext cx="4617307" cy="126990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55;p48" id="228" name="Google Shape;228;p37"/>
          <p:cNvPicPr preferRelativeResize="0"/>
          <p:nvPr/>
        </p:nvPicPr>
        <p:blipFill rotWithShape="1">
          <a:blip r:embed="rId4">
            <a:alphaModFix/>
          </a:blip>
          <a:srcRect b="0" l="0" r="0" t="0"/>
          <a:stretch/>
        </p:blipFill>
        <p:spPr>
          <a:xfrm>
            <a:off x="10016994" y="13196087"/>
            <a:ext cx="4349990" cy="442706"/>
          </a:xfrm>
          <a:prstGeom prst="rect">
            <a:avLst/>
          </a:prstGeom>
          <a:noFill/>
          <a:ln>
            <a:noFill/>
          </a:ln>
        </p:spPr>
      </p:pic>
      <p:sp>
        <p:nvSpPr>
          <p:cNvPr id="229" name="Google Shape;229;p37"/>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230" name="Google Shape;230;p37"/>
          <p:cNvPicPr preferRelativeResize="0"/>
          <p:nvPr/>
        </p:nvPicPr>
        <p:blipFill rotWithShape="1">
          <a:blip r:embed="rId5">
            <a:alphaModFix/>
          </a:blip>
          <a:srcRect b="0" l="0" r="0" t="0"/>
          <a:stretch/>
        </p:blipFill>
        <p:spPr>
          <a:xfrm>
            <a:off x="18567510" y="12895733"/>
            <a:ext cx="5740404" cy="584205"/>
          </a:xfrm>
          <a:prstGeom prst="rect">
            <a:avLst/>
          </a:prstGeom>
          <a:noFill/>
          <a:ln>
            <a:noFill/>
          </a:ln>
        </p:spPr>
      </p:pic>
      <p:sp>
        <p:nvSpPr>
          <p:cNvPr id="231" name="Google Shape;231;p37"/>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2" name="Google Shape;232;p37"/>
          <p:cNvSpPr txBox="1"/>
          <p:nvPr/>
        </p:nvSpPr>
        <p:spPr>
          <a:xfrm>
            <a:off x="2802889" y="516731"/>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Know Your Ideal Client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8"/>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8" name="Google Shape;238;p38"/>
          <p:cNvSpPr txBox="1"/>
          <p:nvPr/>
        </p:nvSpPr>
        <p:spPr>
          <a:xfrm>
            <a:off x="2802889" y="516731"/>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Create a Different Experience</a:t>
            </a:r>
            <a:endParaRPr/>
          </a:p>
        </p:txBody>
      </p:sp>
      <p:sp>
        <p:nvSpPr>
          <p:cNvPr id="239" name="Google Shape;239;p38"/>
          <p:cNvSpPr txBox="1"/>
          <p:nvPr/>
        </p:nvSpPr>
        <p:spPr>
          <a:xfrm>
            <a:off x="1976482" y="4281984"/>
            <a:ext cx="20431037" cy="6654801"/>
          </a:xfrm>
          <a:prstGeom prst="rect">
            <a:avLst/>
          </a:prstGeom>
          <a:noFill/>
          <a:ln>
            <a:noFill/>
          </a:ln>
        </p:spPr>
        <p:txBody>
          <a:bodyPr anchorCtr="0" anchor="ctr" bIns="50800" lIns="50800" spcFirstLastPara="1" rIns="50800" wrap="square" tIns="50800">
            <a:spAutoFit/>
          </a:bodyPr>
          <a:lstStyle/>
          <a:p>
            <a:pPr indent="-501315" lvl="0" marL="501315"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Your ideal client wants and needs a completely different experience. If your ideal client is a $1M business, you can’t be a typical accountant.</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Technical expertise and “good service” is not enough!</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If you're just winging it or doing what everyone else is doing, you’re going to get what everyone else is getting. </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Have an abundance mindset and be willing to say NO to someone that is not a fit for you.</a:t>
            </a:r>
            <a:endParaRPr/>
          </a:p>
        </p:txBody>
      </p:sp>
      <p:sp>
        <p:nvSpPr>
          <p:cNvPr id="240" name="Google Shape;240;p38"/>
          <p:cNvSpPr/>
          <p:nvPr/>
        </p:nvSpPr>
        <p:spPr>
          <a:xfrm>
            <a:off x="9883347" y="12782436"/>
            <a:ext cx="4617307" cy="126990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65;p49" id="241" name="Google Shape;241;p38"/>
          <p:cNvPicPr preferRelativeResize="0"/>
          <p:nvPr/>
        </p:nvPicPr>
        <p:blipFill rotWithShape="1">
          <a:blip r:embed="rId3">
            <a:alphaModFix/>
          </a:blip>
          <a:srcRect b="0" l="0" r="0" t="0"/>
          <a:stretch/>
        </p:blipFill>
        <p:spPr>
          <a:xfrm>
            <a:off x="10016994" y="13196087"/>
            <a:ext cx="4349990" cy="442706"/>
          </a:xfrm>
          <a:prstGeom prst="rect">
            <a:avLst/>
          </a:prstGeom>
          <a:noFill/>
          <a:ln>
            <a:noFill/>
          </a:ln>
        </p:spPr>
      </p:pic>
      <p:sp>
        <p:nvSpPr>
          <p:cNvPr id="242" name="Google Shape;242;p38"/>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243" name="Google Shape;243;p38"/>
          <p:cNvPicPr preferRelativeResize="0"/>
          <p:nvPr/>
        </p:nvPicPr>
        <p:blipFill rotWithShape="1">
          <a:blip r:embed="rId4">
            <a:alphaModFix/>
          </a:blip>
          <a:srcRect b="0" l="0" r="0" t="0"/>
          <a:stretch/>
        </p:blipFill>
        <p:spPr>
          <a:xfrm>
            <a:off x="18567510" y="12895733"/>
            <a:ext cx="5740404" cy="5842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9" name="Google Shape;249;p39"/>
          <p:cNvSpPr txBox="1"/>
          <p:nvPr/>
        </p:nvSpPr>
        <p:spPr>
          <a:xfrm>
            <a:off x="2802889" y="516731"/>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Meet Janice…</a:t>
            </a:r>
            <a:endParaRPr/>
          </a:p>
        </p:txBody>
      </p:sp>
      <p:sp>
        <p:nvSpPr>
          <p:cNvPr id="250" name="Google Shape;250;p39"/>
          <p:cNvSpPr/>
          <p:nvPr/>
        </p:nvSpPr>
        <p:spPr>
          <a:xfrm>
            <a:off x="9743940" y="13027240"/>
            <a:ext cx="4617285" cy="1025199"/>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72;p50" id="251" name="Google Shape;251;p39"/>
          <p:cNvPicPr preferRelativeResize="0"/>
          <p:nvPr/>
        </p:nvPicPr>
        <p:blipFill rotWithShape="1">
          <a:blip r:embed="rId3">
            <a:alphaModFix/>
          </a:blip>
          <a:srcRect b="0" l="0" r="0" t="0"/>
          <a:stretch/>
        </p:blipFill>
        <p:spPr>
          <a:xfrm>
            <a:off x="9877587" y="13196087"/>
            <a:ext cx="4349988" cy="442707"/>
          </a:xfrm>
          <a:prstGeom prst="rect">
            <a:avLst/>
          </a:prstGeom>
          <a:noFill/>
          <a:ln>
            <a:noFill/>
          </a:ln>
        </p:spPr>
      </p:pic>
      <p:sp>
        <p:nvSpPr>
          <p:cNvPr id="252" name="Google Shape;252;p39"/>
          <p:cNvSpPr/>
          <p:nvPr/>
        </p:nvSpPr>
        <p:spPr>
          <a:xfrm>
            <a:off x="9883350" y="12782487"/>
            <a:ext cx="4617303" cy="1269904"/>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74;p50" id="253" name="Google Shape;253;p39"/>
          <p:cNvPicPr preferRelativeResize="0"/>
          <p:nvPr/>
        </p:nvPicPr>
        <p:blipFill rotWithShape="1">
          <a:blip r:embed="rId3">
            <a:alphaModFix/>
          </a:blip>
          <a:srcRect b="0" l="0" r="0" t="0"/>
          <a:stretch/>
        </p:blipFill>
        <p:spPr>
          <a:xfrm>
            <a:off x="10016997" y="13196140"/>
            <a:ext cx="4349991" cy="442706"/>
          </a:xfrm>
          <a:prstGeom prst="rect">
            <a:avLst/>
          </a:prstGeom>
          <a:noFill/>
          <a:ln>
            <a:noFill/>
          </a:ln>
        </p:spPr>
      </p:pic>
      <p:sp>
        <p:nvSpPr>
          <p:cNvPr id="254" name="Google Shape;254;p39"/>
          <p:cNvSpPr txBox="1"/>
          <p:nvPr/>
        </p:nvSpPr>
        <p:spPr>
          <a:xfrm>
            <a:off x="7814520" y="3313110"/>
            <a:ext cx="15405901" cy="8407401"/>
          </a:xfrm>
          <a:prstGeom prst="rect">
            <a:avLst/>
          </a:prstGeom>
          <a:noFill/>
          <a:ln>
            <a:noFill/>
          </a:ln>
        </p:spPr>
        <p:txBody>
          <a:bodyPr anchorCtr="0" anchor="ctr" bIns="50800" lIns="50800" spcFirstLastPara="1" rIns="50800" wrap="square" tIns="50800">
            <a:spAutoFit/>
          </a:bodyPr>
          <a:lstStyle/>
          <a:p>
            <a:pPr indent="-603250" lvl="0" marL="635000" marR="0" rtl="0" algn="l">
              <a:lnSpc>
                <a:spcPct val="100000"/>
              </a:lnSpc>
              <a:spcBef>
                <a:spcPts val="0"/>
              </a:spcBef>
              <a:spcAft>
                <a:spcPts val="0"/>
              </a:spcAft>
              <a:buClr>
                <a:srgbClr val="22304B"/>
              </a:buClr>
              <a:buSzPts val="4500"/>
              <a:buFont typeface="Lato"/>
              <a:buChar char="•"/>
            </a:pPr>
            <a:r>
              <a:rPr b="1" i="0" lang="en-US" sz="4500" u="none" cap="none" strike="noStrike">
                <a:solidFill>
                  <a:srgbClr val="22304B"/>
                </a:solidFill>
                <a:latin typeface="Lato"/>
                <a:ea typeface="Lato"/>
                <a:cs typeface="Lato"/>
                <a:sym typeface="Lato"/>
              </a:rPr>
              <a:t>Was feeling depressed, stuck in a rut </a:t>
            </a:r>
            <a:r>
              <a:rPr b="0" i="0" lang="en-US" sz="4500" u="none" cap="none" strike="noStrike">
                <a:solidFill>
                  <a:srgbClr val="22304B"/>
                </a:solidFill>
                <a:latin typeface="Lato"/>
                <a:ea typeface="Lato"/>
                <a:cs typeface="Lato"/>
                <a:sym typeface="Lato"/>
              </a:rPr>
              <a:t>and didn’t know how to implement a system in the firm she bought 3 years ago.</a:t>
            </a:r>
            <a:endParaRPr b="0" i="0" sz="1400" u="none" cap="none" strike="noStrike">
              <a:solidFill>
                <a:srgbClr val="5E5E5E"/>
              </a:solidFill>
              <a:latin typeface="Lato"/>
              <a:ea typeface="Lato"/>
              <a:cs typeface="Lato"/>
              <a:sym typeface="Lato"/>
            </a:endParaRPr>
          </a:p>
          <a:p>
            <a:pPr indent="-603250" lvl="0" marL="635000" marR="0" rtl="0" algn="l">
              <a:lnSpc>
                <a:spcPct val="10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We helped her to immediately identify her ideal client and she </a:t>
            </a:r>
            <a:r>
              <a:rPr b="1" i="0" lang="en-US" sz="4500" u="none" cap="none" strike="noStrike">
                <a:solidFill>
                  <a:srgbClr val="22304B"/>
                </a:solidFill>
                <a:latin typeface="Lato"/>
                <a:ea typeface="Lato"/>
                <a:cs typeface="Lato"/>
                <a:sym typeface="Lato"/>
              </a:rPr>
              <a:t>started increasing ALL of her fees</a:t>
            </a:r>
            <a:r>
              <a:rPr b="0" i="0" lang="en-US" sz="4500" u="none" cap="none" strike="noStrike">
                <a:solidFill>
                  <a:srgbClr val="22304B"/>
                </a:solidFill>
                <a:latin typeface="Lato"/>
                <a:ea typeface="Lato"/>
                <a:cs typeface="Lato"/>
                <a:sym typeface="Lato"/>
              </a:rPr>
              <a:t> (she only had one complaint &amp; that client ended up staying with her!)</a:t>
            </a:r>
            <a:endParaRPr/>
          </a:p>
          <a:p>
            <a:pPr indent="-603250" lvl="0" marL="635000" marR="0" rtl="0" algn="l">
              <a:lnSpc>
                <a:spcPct val="10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She let go of several clients that were not making her happy after realizing that she was doing a disservice to those clients by retaining them, and this </a:t>
            </a:r>
            <a:r>
              <a:rPr b="1" i="0" lang="en-US" sz="4500" u="none" cap="none" strike="noStrike">
                <a:solidFill>
                  <a:srgbClr val="22304B"/>
                </a:solidFill>
                <a:latin typeface="Lato"/>
                <a:ea typeface="Lato"/>
                <a:cs typeface="Lato"/>
                <a:sym typeface="Lato"/>
              </a:rPr>
              <a:t>greatly reduced her stress</a:t>
            </a:r>
            <a:endParaRPr b="1" i="0" sz="1400" u="none" cap="none" strike="noStrike">
              <a:solidFill>
                <a:srgbClr val="5E5E5E"/>
              </a:solidFill>
              <a:latin typeface="Arial"/>
              <a:ea typeface="Arial"/>
              <a:cs typeface="Arial"/>
              <a:sym typeface="Arial"/>
            </a:endParaRPr>
          </a:p>
          <a:p>
            <a:pPr indent="-603250" lvl="0" marL="635000" marR="0" rtl="0" algn="l">
              <a:lnSpc>
                <a:spcPct val="10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She collected over $3,600 in A/R and added an </a:t>
            </a:r>
            <a:r>
              <a:rPr b="1" i="0" lang="en-US" sz="4500" u="none" cap="none" strike="noStrike">
                <a:solidFill>
                  <a:srgbClr val="22304B"/>
                </a:solidFill>
                <a:latin typeface="Lato"/>
                <a:ea typeface="Lato"/>
                <a:cs typeface="Lato"/>
                <a:sym typeface="Lato"/>
              </a:rPr>
              <a:t>additional $7,500 in revenue in 8 weeks </a:t>
            </a:r>
            <a:endParaRPr/>
          </a:p>
        </p:txBody>
      </p:sp>
      <p:pic>
        <p:nvPicPr>
          <p:cNvPr descr="Google Shape;278;p50" id="255" name="Google Shape;255;p39"/>
          <p:cNvPicPr preferRelativeResize="0"/>
          <p:nvPr/>
        </p:nvPicPr>
        <p:blipFill rotWithShape="1">
          <a:blip r:embed="rId4">
            <a:alphaModFix/>
          </a:blip>
          <a:srcRect b="0" l="0" r="0" t="0"/>
          <a:stretch/>
        </p:blipFill>
        <p:spPr>
          <a:xfrm>
            <a:off x="498717" y="2949268"/>
            <a:ext cx="6801251" cy="9320232"/>
          </a:xfrm>
          <a:prstGeom prst="rect">
            <a:avLst/>
          </a:prstGeom>
          <a:noFill/>
          <a:ln>
            <a:noFill/>
          </a:ln>
        </p:spPr>
      </p:pic>
      <p:sp>
        <p:nvSpPr>
          <p:cNvPr id="256" name="Google Shape;256;p39"/>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257" name="Google Shape;257;p39"/>
          <p:cNvPicPr preferRelativeResize="0"/>
          <p:nvPr/>
        </p:nvPicPr>
        <p:blipFill rotWithShape="1">
          <a:blip r:embed="rId5">
            <a:alphaModFix/>
          </a:blip>
          <a:srcRect b="0" l="0" r="0" t="0"/>
          <a:stretch/>
        </p:blipFill>
        <p:spPr>
          <a:xfrm>
            <a:off x="18567510" y="12895733"/>
            <a:ext cx="5740404" cy="5842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0"/>
          <p:cNvSpPr txBox="1"/>
          <p:nvPr/>
        </p:nvSpPr>
        <p:spPr>
          <a:xfrm>
            <a:off x="4429980" y="3971990"/>
            <a:ext cx="15524040" cy="1854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263" name="Google Shape;263;p40"/>
          <p:cNvSpPr txBox="1"/>
          <p:nvPr/>
        </p:nvSpPr>
        <p:spPr>
          <a:xfrm>
            <a:off x="1654302" y="6345963"/>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368;p39" id="264" name="Google Shape;264;p40"/>
          <p:cNvPicPr preferRelativeResize="0"/>
          <p:nvPr/>
        </p:nvPicPr>
        <p:blipFill rotWithShape="1">
          <a:blip r:embed="rId3">
            <a:alphaModFix/>
          </a:blip>
          <a:srcRect b="0" l="0" r="0" t="0"/>
          <a:stretch/>
        </p:blipFill>
        <p:spPr>
          <a:xfrm>
            <a:off x="-30679" y="13226791"/>
            <a:ext cx="24445361" cy="931986"/>
          </a:xfrm>
          <a:prstGeom prst="rect">
            <a:avLst/>
          </a:prstGeom>
          <a:noFill/>
          <a:ln>
            <a:noFill/>
          </a:ln>
        </p:spPr>
      </p:pic>
      <p:pic>
        <p:nvPicPr>
          <p:cNvPr descr="Google Shape;369;p39" id="265" name="Google Shape;265;p40"/>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266" name="Google Shape;266;p40"/>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71;p39" id="267" name="Google Shape;267;p40"/>
          <p:cNvPicPr preferRelativeResize="0"/>
          <p:nvPr/>
        </p:nvPicPr>
        <p:blipFill rotWithShape="1">
          <a:blip r:embed="rId4">
            <a:alphaModFix/>
          </a:blip>
          <a:srcRect b="0" l="0" r="0" t="0"/>
          <a:stretch/>
        </p:blipFill>
        <p:spPr>
          <a:xfrm>
            <a:off x="18567510" y="12641733"/>
            <a:ext cx="5740404" cy="584204"/>
          </a:xfrm>
          <a:prstGeom prst="rect">
            <a:avLst/>
          </a:prstGeom>
          <a:noFill/>
          <a:ln>
            <a:noFill/>
          </a:ln>
        </p:spPr>
      </p:pic>
      <p:sp>
        <p:nvSpPr>
          <p:cNvPr id="268" name="Google Shape;268;p40"/>
          <p:cNvSpPr txBox="1"/>
          <p:nvPr/>
        </p:nvSpPr>
        <p:spPr>
          <a:xfrm>
            <a:off x="1179448" y="2862126"/>
            <a:ext cx="22025104" cy="6883400"/>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Knowing Your Ideal Client and Saying NO to Everyone Else Allows to to Charge Higher Fees and Work SMARTER, not HARDER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1"/>
          <p:cNvSpPr txBox="1"/>
          <p:nvPr/>
        </p:nvSpPr>
        <p:spPr>
          <a:xfrm>
            <a:off x="4429980" y="3971990"/>
            <a:ext cx="15524040" cy="1854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274" name="Google Shape;274;p41"/>
          <p:cNvSpPr txBox="1"/>
          <p:nvPr/>
        </p:nvSpPr>
        <p:spPr>
          <a:xfrm>
            <a:off x="1654302" y="6345963"/>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368;p39" id="275" name="Google Shape;275;p41"/>
          <p:cNvPicPr preferRelativeResize="0"/>
          <p:nvPr/>
        </p:nvPicPr>
        <p:blipFill rotWithShape="1">
          <a:blip r:embed="rId3">
            <a:alphaModFix/>
          </a:blip>
          <a:srcRect b="0" l="0" r="0" t="0"/>
          <a:stretch/>
        </p:blipFill>
        <p:spPr>
          <a:xfrm>
            <a:off x="-30679" y="13226791"/>
            <a:ext cx="24445361" cy="931986"/>
          </a:xfrm>
          <a:prstGeom prst="rect">
            <a:avLst/>
          </a:prstGeom>
          <a:noFill/>
          <a:ln>
            <a:noFill/>
          </a:ln>
        </p:spPr>
      </p:pic>
      <p:pic>
        <p:nvPicPr>
          <p:cNvPr descr="Google Shape;369;p39" id="276" name="Google Shape;276;p41"/>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277" name="Google Shape;277;p41"/>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71;p39" id="278" name="Google Shape;278;p41"/>
          <p:cNvPicPr preferRelativeResize="0"/>
          <p:nvPr/>
        </p:nvPicPr>
        <p:blipFill rotWithShape="1">
          <a:blip r:embed="rId4">
            <a:alphaModFix/>
          </a:blip>
          <a:srcRect b="0" l="0" r="0" t="0"/>
          <a:stretch/>
        </p:blipFill>
        <p:spPr>
          <a:xfrm>
            <a:off x="18567510" y="12641733"/>
            <a:ext cx="5740404" cy="584204"/>
          </a:xfrm>
          <a:prstGeom prst="rect">
            <a:avLst/>
          </a:prstGeom>
          <a:noFill/>
          <a:ln>
            <a:noFill/>
          </a:ln>
        </p:spPr>
      </p:pic>
      <p:sp>
        <p:nvSpPr>
          <p:cNvPr id="279" name="Google Shape;279;p41"/>
          <p:cNvSpPr txBox="1"/>
          <p:nvPr/>
        </p:nvSpPr>
        <p:spPr>
          <a:xfrm>
            <a:off x="3289179" y="3697027"/>
            <a:ext cx="17805641" cy="5130801"/>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Money Leak #2: </a:t>
            </a:r>
            <a:endParaRPr/>
          </a:p>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Giving Away Free Advice &amp; Answering “Quick” Questions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Google Shape;217;p45" id="284" name="Google Shape;284;p42"/>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285" name="Google Shape;285;p42"/>
          <p:cNvSpPr txBox="1"/>
          <p:nvPr/>
        </p:nvSpPr>
        <p:spPr>
          <a:xfrm>
            <a:off x="533265" y="2230636"/>
            <a:ext cx="23317470" cy="2600301"/>
          </a:xfrm>
          <a:prstGeom prst="rect">
            <a:avLst/>
          </a:prstGeom>
          <a:noFill/>
          <a:ln>
            <a:noFill/>
          </a:ln>
        </p:spPr>
        <p:txBody>
          <a:bodyPr anchorCtr="0" anchor="ctr" bIns="71425" lIns="71425" spcFirstLastPara="1" rIns="71425" wrap="square" tIns="71425">
            <a:spAutoFit/>
          </a:bodyPr>
          <a:lstStyle/>
          <a:p>
            <a:pPr indent="0" lvl="0" marL="0" marR="0" rtl="0" algn="ctr">
              <a:lnSpc>
                <a:spcPct val="115000"/>
              </a:lnSpc>
              <a:spcBef>
                <a:spcPts val="0"/>
              </a:spcBef>
              <a:spcAft>
                <a:spcPts val="0"/>
              </a:spcAft>
              <a:buClr>
                <a:srgbClr val="23314C"/>
              </a:buClr>
              <a:buSzPts val="7500"/>
              <a:buFont typeface="Lato"/>
              <a:buNone/>
            </a:pPr>
            <a:r>
              <a:rPr b="1" i="0" lang="en-US" sz="7500" u="none" cap="none" strike="noStrike">
                <a:solidFill>
                  <a:srgbClr val="23314C"/>
                </a:solidFill>
                <a:latin typeface="Lato"/>
                <a:ea typeface="Lato"/>
                <a:cs typeface="Lato"/>
                <a:sym typeface="Lato"/>
              </a:rPr>
              <a:t>YOU MUST STOP GIVING YOUR</a:t>
            </a:r>
            <a:endParaRPr/>
          </a:p>
          <a:p>
            <a:pPr indent="0" lvl="0" marL="0" marR="0" rtl="0" algn="ctr">
              <a:lnSpc>
                <a:spcPct val="115000"/>
              </a:lnSpc>
              <a:spcBef>
                <a:spcPts val="0"/>
              </a:spcBef>
              <a:spcAft>
                <a:spcPts val="0"/>
              </a:spcAft>
              <a:buClr>
                <a:srgbClr val="23314C"/>
              </a:buClr>
              <a:buSzPts val="7500"/>
              <a:buFont typeface="Lato"/>
              <a:buNone/>
            </a:pPr>
            <a:r>
              <a:rPr b="1" i="0" lang="en-US" sz="7500" u="none" cap="none" strike="noStrike">
                <a:solidFill>
                  <a:srgbClr val="23314C"/>
                </a:solidFill>
                <a:latin typeface="Lato"/>
                <a:ea typeface="Lato"/>
                <a:cs typeface="Lato"/>
                <a:sym typeface="Lato"/>
              </a:rPr>
              <a:t>KNOWLEDGE AWAY FOR FREE! </a:t>
            </a:r>
            <a:endParaRPr/>
          </a:p>
        </p:txBody>
      </p:sp>
      <p:pic>
        <p:nvPicPr>
          <p:cNvPr descr="Google Shape;322;p55" id="286" name="Google Shape;286;p42"/>
          <p:cNvPicPr preferRelativeResize="0"/>
          <p:nvPr/>
        </p:nvPicPr>
        <p:blipFill rotWithShape="1">
          <a:blip r:embed="rId4">
            <a:alphaModFix/>
          </a:blip>
          <a:srcRect b="0" l="0" r="0" t="0"/>
          <a:stretch/>
        </p:blipFill>
        <p:spPr>
          <a:xfrm>
            <a:off x="10189912" y="6231004"/>
            <a:ext cx="4004176" cy="4004177"/>
          </a:xfrm>
          <a:prstGeom prst="rect">
            <a:avLst/>
          </a:prstGeom>
          <a:noFill/>
          <a:ln>
            <a:noFill/>
          </a:ln>
        </p:spPr>
      </p:pic>
      <p:sp>
        <p:nvSpPr>
          <p:cNvPr id="287" name="Google Shape;287;p42"/>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288" name="Google Shape;288;p42"/>
          <p:cNvPicPr preferRelativeResize="0"/>
          <p:nvPr/>
        </p:nvPicPr>
        <p:blipFill rotWithShape="1">
          <a:blip r:embed="rId5">
            <a:alphaModFix/>
          </a:blip>
          <a:srcRect b="0" l="0" r="0" t="0"/>
          <a:stretch/>
        </p:blipFill>
        <p:spPr>
          <a:xfrm>
            <a:off x="18567510" y="12895733"/>
            <a:ext cx="5740404" cy="5842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3"/>
          <p:cNvSpPr txBox="1"/>
          <p:nvPr/>
        </p:nvSpPr>
        <p:spPr>
          <a:xfrm>
            <a:off x="4187892" y="1871822"/>
            <a:ext cx="16008216" cy="3800451"/>
          </a:xfrm>
          <a:prstGeom prst="rect">
            <a:avLst/>
          </a:prstGeom>
          <a:noFill/>
          <a:ln>
            <a:noFill/>
          </a:ln>
        </p:spPr>
        <p:txBody>
          <a:bodyPr anchorCtr="0" anchor="ctr" bIns="71425" lIns="71425" spcFirstLastPara="1" rIns="71425" wrap="square" tIns="71425">
            <a:spAutoFit/>
          </a:bodyPr>
          <a:lstStyle/>
          <a:p>
            <a:pPr indent="0" lvl="0" marL="0" marR="0" rtl="0" algn="ctr">
              <a:lnSpc>
                <a:spcPct val="110000"/>
              </a:lnSpc>
              <a:spcBef>
                <a:spcPts val="0"/>
              </a:spcBef>
              <a:spcAft>
                <a:spcPts val="0"/>
              </a:spcAft>
              <a:buClr>
                <a:srgbClr val="22304B"/>
              </a:buClr>
              <a:buSzPts val="7500"/>
              <a:buFont typeface="Lato"/>
              <a:buNone/>
            </a:pPr>
            <a:r>
              <a:rPr b="0" i="0" lang="en-US" sz="7500" u="none" cap="none" strike="noStrike">
                <a:solidFill>
                  <a:srgbClr val="22304B"/>
                </a:solidFill>
                <a:latin typeface="Lato"/>
                <a:ea typeface="Lato"/>
                <a:cs typeface="Lato"/>
                <a:sym typeface="Lato"/>
              </a:rPr>
              <a:t>Giving your time and expertise away for free will </a:t>
            </a:r>
            <a:r>
              <a:rPr b="1" i="0" lang="en-US" sz="7500" u="none" cap="none" strike="noStrike">
                <a:solidFill>
                  <a:srgbClr val="22304B"/>
                </a:solidFill>
                <a:latin typeface="Lato"/>
                <a:ea typeface="Lato"/>
                <a:cs typeface="Lato"/>
                <a:sym typeface="Lato"/>
              </a:rPr>
              <a:t>NEVER</a:t>
            </a:r>
            <a:r>
              <a:rPr b="0" i="0" lang="en-US" sz="7500" u="none" cap="none" strike="noStrike">
                <a:solidFill>
                  <a:srgbClr val="22304B"/>
                </a:solidFill>
                <a:latin typeface="Lato"/>
                <a:ea typeface="Lato"/>
                <a:cs typeface="Lato"/>
                <a:sym typeface="Lato"/>
              </a:rPr>
              <a:t> get you the results you want.</a:t>
            </a:r>
            <a:endParaRPr/>
          </a:p>
        </p:txBody>
      </p:sp>
      <p:sp>
        <p:nvSpPr>
          <p:cNvPr id="294" name="Google Shape;294;p43"/>
          <p:cNvSpPr txBox="1"/>
          <p:nvPr/>
        </p:nvSpPr>
        <p:spPr>
          <a:xfrm>
            <a:off x="2269376" y="7451011"/>
            <a:ext cx="19845249" cy="3419451"/>
          </a:xfrm>
          <a:prstGeom prst="rect">
            <a:avLst/>
          </a:prstGeom>
          <a:noFill/>
          <a:ln>
            <a:noFill/>
          </a:ln>
        </p:spPr>
        <p:txBody>
          <a:bodyPr anchorCtr="0" anchor="ctr" bIns="71425" lIns="71425" spcFirstLastPara="1" rIns="71425" wrap="square" tIns="71425">
            <a:spAutoFit/>
          </a:bodyPr>
          <a:lstStyle/>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You will end up feeling used, undervalued, and working with people who are not a fit for you. How often does a “quick question” or doing something “additional” come up where it takes you a ton of extra time, that you’re not being paid for?</a:t>
            </a:r>
            <a:endParaRPr/>
          </a:p>
        </p:txBody>
      </p:sp>
      <p:sp>
        <p:nvSpPr>
          <p:cNvPr id="295" name="Google Shape;295;p43"/>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296" name="Google Shape;296;p43"/>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pic>
        <p:nvPicPr>
          <p:cNvPr descr="Google Shape;217;p45" id="297" name="Google Shape;297;p43"/>
          <p:cNvPicPr preferRelativeResize="0"/>
          <p:nvPr/>
        </p:nvPicPr>
        <p:blipFill rotWithShape="1">
          <a:blip r:embed="rId4">
            <a:alphaModFix/>
          </a:blip>
          <a:srcRect b="0" l="0" r="0" t="0"/>
          <a:stretch/>
        </p:blipFill>
        <p:spPr>
          <a:xfrm>
            <a:off x="0" y="0"/>
            <a:ext cx="24384000" cy="1371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grpSp>
        <p:nvGrpSpPr>
          <p:cNvPr id="302" name="Google Shape;302;p44"/>
          <p:cNvGrpSpPr/>
          <p:nvPr/>
        </p:nvGrpSpPr>
        <p:grpSpPr>
          <a:xfrm>
            <a:off x="18661366" y="4326432"/>
            <a:ext cx="4925671" cy="6604167"/>
            <a:chOff x="0" y="0"/>
            <a:chExt cx="4925670" cy="6604166"/>
          </a:xfrm>
        </p:grpSpPr>
        <p:sp>
          <p:nvSpPr>
            <p:cNvPr id="303" name="Google Shape;303;p44"/>
            <p:cNvSpPr/>
            <p:nvPr/>
          </p:nvSpPr>
          <p:spPr>
            <a:xfrm>
              <a:off x="0" y="548428"/>
              <a:ext cx="4925670" cy="6055738"/>
            </a:xfrm>
            <a:prstGeom prst="rect">
              <a:avLst/>
            </a:prstGeom>
            <a:solidFill>
              <a:srgbClr val="23314C"/>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304" name="Google Shape;304;p44"/>
            <p:cNvSpPr/>
            <p:nvPr/>
          </p:nvSpPr>
          <p:spPr>
            <a:xfrm>
              <a:off x="1827834" y="0"/>
              <a:ext cx="1270003" cy="1270000"/>
            </a:xfrm>
            <a:prstGeom prst="ellipse">
              <a:avLst/>
            </a:prstGeom>
            <a:solidFill>
              <a:srgbClr val="FFFFFF"/>
            </a:solidFill>
            <a:ln cap="flat" cmpd="sng" w="101600">
              <a:solidFill>
                <a:srgbClr val="23314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305" name="Google Shape;305;p44"/>
            <p:cNvSpPr txBox="1"/>
            <p:nvPr/>
          </p:nvSpPr>
          <p:spPr>
            <a:xfrm>
              <a:off x="224865" y="2585215"/>
              <a:ext cx="4476002" cy="1524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4700"/>
                <a:buFont typeface="Lato"/>
                <a:buNone/>
              </a:pPr>
              <a:r>
                <a:rPr b="0" i="0" lang="en-US" sz="4700" u="none" cap="none" strike="noStrike">
                  <a:solidFill>
                    <a:srgbClr val="FFFFFF"/>
                  </a:solidFill>
                  <a:latin typeface="Lato"/>
                  <a:ea typeface="Lato"/>
                  <a:cs typeface="Lato"/>
                  <a:sym typeface="Lato"/>
                </a:rPr>
                <a:t>Ask the Right Questions</a:t>
              </a:r>
              <a:endParaRPr/>
            </a:p>
          </p:txBody>
        </p:sp>
      </p:grpSp>
      <p:grpSp>
        <p:nvGrpSpPr>
          <p:cNvPr id="306" name="Google Shape;306;p44"/>
          <p:cNvGrpSpPr/>
          <p:nvPr/>
        </p:nvGrpSpPr>
        <p:grpSpPr>
          <a:xfrm>
            <a:off x="861444" y="4282404"/>
            <a:ext cx="4925672" cy="6604167"/>
            <a:chOff x="0" y="0"/>
            <a:chExt cx="4925670" cy="6604166"/>
          </a:xfrm>
        </p:grpSpPr>
        <p:sp>
          <p:nvSpPr>
            <p:cNvPr id="307" name="Google Shape;307;p44"/>
            <p:cNvSpPr/>
            <p:nvPr/>
          </p:nvSpPr>
          <p:spPr>
            <a:xfrm>
              <a:off x="0" y="548428"/>
              <a:ext cx="4925670" cy="6055738"/>
            </a:xfrm>
            <a:prstGeom prst="rect">
              <a:avLst/>
            </a:prstGeom>
            <a:solidFill>
              <a:srgbClr val="23314C"/>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308" name="Google Shape;308;p44"/>
            <p:cNvSpPr txBox="1"/>
            <p:nvPr/>
          </p:nvSpPr>
          <p:spPr>
            <a:xfrm>
              <a:off x="152979" y="2661096"/>
              <a:ext cx="4476002" cy="1625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5000"/>
                <a:buFont typeface="Lato"/>
                <a:buNone/>
              </a:pPr>
              <a:r>
                <a:rPr b="0" i="0" lang="en-US" sz="5000" u="none" cap="none" strike="noStrike">
                  <a:solidFill>
                    <a:srgbClr val="FFFFFF"/>
                  </a:solidFill>
                  <a:latin typeface="Lato"/>
                  <a:ea typeface="Lato"/>
                  <a:cs typeface="Lato"/>
                  <a:sym typeface="Lato"/>
                </a:rPr>
                <a:t>STOP Giving Out Band-Aids</a:t>
              </a:r>
              <a:endParaRPr/>
            </a:p>
          </p:txBody>
        </p:sp>
        <p:sp>
          <p:nvSpPr>
            <p:cNvPr id="309" name="Google Shape;309;p44"/>
            <p:cNvSpPr/>
            <p:nvPr/>
          </p:nvSpPr>
          <p:spPr>
            <a:xfrm>
              <a:off x="1827833" y="0"/>
              <a:ext cx="1270003" cy="1270000"/>
            </a:xfrm>
            <a:prstGeom prst="ellipse">
              <a:avLst/>
            </a:prstGeom>
            <a:solidFill>
              <a:srgbClr val="FFFFFF"/>
            </a:solidFill>
            <a:ln cap="flat" cmpd="sng" w="101600">
              <a:solidFill>
                <a:srgbClr val="23314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grpSp>
      <p:grpSp>
        <p:nvGrpSpPr>
          <p:cNvPr id="310" name="Google Shape;310;p44"/>
          <p:cNvGrpSpPr/>
          <p:nvPr/>
        </p:nvGrpSpPr>
        <p:grpSpPr>
          <a:xfrm>
            <a:off x="6708792" y="4326351"/>
            <a:ext cx="4925671" cy="6604167"/>
            <a:chOff x="0" y="0"/>
            <a:chExt cx="4925670" cy="6604166"/>
          </a:xfrm>
        </p:grpSpPr>
        <p:sp>
          <p:nvSpPr>
            <p:cNvPr id="311" name="Google Shape;311;p44"/>
            <p:cNvSpPr/>
            <p:nvPr/>
          </p:nvSpPr>
          <p:spPr>
            <a:xfrm>
              <a:off x="0" y="548428"/>
              <a:ext cx="4925670" cy="6055738"/>
            </a:xfrm>
            <a:prstGeom prst="rect">
              <a:avLst/>
            </a:prstGeom>
            <a:solidFill>
              <a:srgbClr val="23314C"/>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312" name="Google Shape;312;p44"/>
            <p:cNvSpPr txBox="1"/>
            <p:nvPr/>
          </p:nvSpPr>
          <p:spPr>
            <a:xfrm>
              <a:off x="289341" y="2617148"/>
              <a:ext cx="4476002" cy="1625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5000"/>
                <a:buFont typeface="Lato"/>
                <a:buNone/>
              </a:pPr>
              <a:r>
                <a:rPr b="0" i="0" lang="en-US" sz="5000" u="none" cap="none" strike="noStrike">
                  <a:solidFill>
                    <a:srgbClr val="FFFFFF"/>
                  </a:solidFill>
                  <a:latin typeface="Lato"/>
                  <a:ea typeface="Lato"/>
                  <a:cs typeface="Lato"/>
                  <a:sym typeface="Lato"/>
                </a:rPr>
                <a:t>PREPARE</a:t>
              </a:r>
              <a:endParaRPr/>
            </a:p>
            <a:p>
              <a:pPr indent="0" lvl="0" marL="0" marR="0" rtl="0" algn="ctr">
                <a:lnSpc>
                  <a:spcPct val="100000"/>
                </a:lnSpc>
                <a:spcBef>
                  <a:spcPts val="0"/>
                </a:spcBef>
                <a:spcAft>
                  <a:spcPts val="0"/>
                </a:spcAft>
                <a:buClr>
                  <a:srgbClr val="FFFFFF"/>
                </a:buClr>
                <a:buSzPts val="5000"/>
                <a:buFont typeface="Lato"/>
                <a:buNone/>
              </a:pPr>
              <a:r>
                <a:rPr b="0" i="0" lang="en-US" sz="5000" u="none" cap="none" strike="noStrike">
                  <a:solidFill>
                    <a:srgbClr val="FFFFFF"/>
                  </a:solidFill>
                  <a:latin typeface="Lato"/>
                  <a:ea typeface="Lato"/>
                  <a:cs typeface="Lato"/>
                  <a:sym typeface="Lato"/>
                </a:rPr>
                <a:t>Ahead of Time</a:t>
              </a:r>
              <a:endParaRPr/>
            </a:p>
          </p:txBody>
        </p:sp>
        <p:sp>
          <p:nvSpPr>
            <p:cNvPr id="313" name="Google Shape;313;p44"/>
            <p:cNvSpPr/>
            <p:nvPr/>
          </p:nvSpPr>
          <p:spPr>
            <a:xfrm>
              <a:off x="1827833" y="0"/>
              <a:ext cx="1270003" cy="1270000"/>
            </a:xfrm>
            <a:prstGeom prst="ellipse">
              <a:avLst/>
            </a:prstGeom>
            <a:solidFill>
              <a:srgbClr val="FFFFFF"/>
            </a:solidFill>
            <a:ln cap="flat" cmpd="sng" w="101600">
              <a:solidFill>
                <a:srgbClr val="23314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grpSp>
      <p:grpSp>
        <p:nvGrpSpPr>
          <p:cNvPr id="314" name="Google Shape;314;p44"/>
          <p:cNvGrpSpPr/>
          <p:nvPr/>
        </p:nvGrpSpPr>
        <p:grpSpPr>
          <a:xfrm>
            <a:off x="12620607" y="4326351"/>
            <a:ext cx="4925671" cy="6604167"/>
            <a:chOff x="0" y="0"/>
            <a:chExt cx="4925670" cy="6604166"/>
          </a:xfrm>
        </p:grpSpPr>
        <p:sp>
          <p:nvSpPr>
            <p:cNvPr id="315" name="Google Shape;315;p44"/>
            <p:cNvSpPr/>
            <p:nvPr/>
          </p:nvSpPr>
          <p:spPr>
            <a:xfrm>
              <a:off x="0" y="548428"/>
              <a:ext cx="4925670" cy="6055738"/>
            </a:xfrm>
            <a:prstGeom prst="rect">
              <a:avLst/>
            </a:prstGeom>
            <a:solidFill>
              <a:srgbClr val="23314C"/>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316" name="Google Shape;316;p44"/>
            <p:cNvSpPr txBox="1"/>
            <p:nvPr/>
          </p:nvSpPr>
          <p:spPr>
            <a:xfrm>
              <a:off x="361170" y="2422056"/>
              <a:ext cx="4332300" cy="24114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5000"/>
                <a:buFont typeface="Lato"/>
                <a:buNone/>
              </a:pPr>
              <a:r>
                <a:rPr b="0" i="0" lang="en-US" sz="5000" u="none" cap="none" strike="noStrike">
                  <a:solidFill>
                    <a:srgbClr val="FFFFFF"/>
                  </a:solidFill>
                  <a:latin typeface="Lato"/>
                  <a:ea typeface="Lato"/>
                  <a:cs typeface="Lato"/>
                  <a:sym typeface="Lato"/>
                </a:rPr>
                <a:t>Stick to Your Boundaries</a:t>
              </a:r>
              <a:r>
                <a:rPr lang="en-US" sz="5000">
                  <a:solidFill>
                    <a:srgbClr val="FFFFFF"/>
                  </a:solidFill>
                  <a:latin typeface="Lato"/>
                  <a:ea typeface="Lato"/>
                  <a:cs typeface="Lato"/>
                  <a:sym typeface="Lato"/>
                </a:rPr>
                <a:t> &amp; </a:t>
              </a:r>
              <a:r>
                <a:rPr b="0" i="0" lang="en-US" sz="5000" u="none" cap="none" strike="noStrike">
                  <a:solidFill>
                    <a:srgbClr val="FFFFFF"/>
                  </a:solidFill>
                  <a:latin typeface="Lato"/>
                  <a:ea typeface="Lato"/>
                  <a:cs typeface="Lato"/>
                  <a:sym typeface="Lato"/>
                </a:rPr>
                <a:t>Ideal Clients</a:t>
              </a:r>
              <a:endParaRPr/>
            </a:p>
          </p:txBody>
        </p:sp>
        <p:sp>
          <p:nvSpPr>
            <p:cNvPr id="317" name="Google Shape;317;p44"/>
            <p:cNvSpPr/>
            <p:nvPr/>
          </p:nvSpPr>
          <p:spPr>
            <a:xfrm>
              <a:off x="1827833" y="0"/>
              <a:ext cx="1270003" cy="1270000"/>
            </a:xfrm>
            <a:prstGeom prst="ellipse">
              <a:avLst/>
            </a:prstGeom>
            <a:solidFill>
              <a:srgbClr val="FFFFFF"/>
            </a:solidFill>
            <a:ln cap="flat" cmpd="sng" w="101600">
              <a:solidFill>
                <a:srgbClr val="23314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grpSp>
      <p:sp>
        <p:nvSpPr>
          <p:cNvPr id="318" name="Google Shape;318;p44"/>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319" name="Google Shape;319;p44"/>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sp>
        <p:nvSpPr>
          <p:cNvPr id="320" name="Google Shape;320;p44"/>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21" name="Google Shape;321;p44"/>
          <p:cNvSpPr txBox="1"/>
          <p:nvPr/>
        </p:nvSpPr>
        <p:spPr>
          <a:xfrm>
            <a:off x="2802889" y="516731"/>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How to Protect Your Inventory</a:t>
            </a:r>
            <a:endParaRPr/>
          </a:p>
        </p:txBody>
      </p:sp>
      <p:sp>
        <p:nvSpPr>
          <p:cNvPr id="322" name="Google Shape;322;p44"/>
          <p:cNvSpPr/>
          <p:nvPr/>
        </p:nvSpPr>
        <p:spPr>
          <a:xfrm>
            <a:off x="3015331" y="4685503"/>
            <a:ext cx="617897" cy="474360"/>
          </a:xfrm>
          <a:custGeom>
            <a:rect b="b" l="l" r="r" t="t"/>
            <a:pathLst>
              <a:path extrusionOk="0" h="21585" w="21576">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FF8E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323" name="Google Shape;323;p44"/>
          <p:cNvSpPr/>
          <p:nvPr/>
        </p:nvSpPr>
        <p:spPr>
          <a:xfrm>
            <a:off x="8862678" y="4685503"/>
            <a:ext cx="617897" cy="474360"/>
          </a:xfrm>
          <a:custGeom>
            <a:rect b="b" l="l" r="r" t="t"/>
            <a:pathLst>
              <a:path extrusionOk="0" h="21585" w="21576">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FF8E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324" name="Google Shape;324;p44"/>
          <p:cNvSpPr/>
          <p:nvPr/>
        </p:nvSpPr>
        <p:spPr>
          <a:xfrm>
            <a:off x="14838965" y="4685503"/>
            <a:ext cx="617897" cy="474360"/>
          </a:xfrm>
          <a:custGeom>
            <a:rect b="b" l="l" r="r" t="t"/>
            <a:pathLst>
              <a:path extrusionOk="0" h="21585" w="21576">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FF8E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325" name="Google Shape;325;p44"/>
          <p:cNvSpPr/>
          <p:nvPr/>
        </p:nvSpPr>
        <p:spPr>
          <a:xfrm>
            <a:off x="20815252" y="4685503"/>
            <a:ext cx="617897" cy="474360"/>
          </a:xfrm>
          <a:custGeom>
            <a:rect b="b" l="l" r="r" t="t"/>
            <a:pathLst>
              <a:path extrusionOk="0" h="21585" w="21576">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FF8E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5"/>
          <p:cNvSpPr txBox="1"/>
          <p:nvPr/>
        </p:nvSpPr>
        <p:spPr>
          <a:xfrm>
            <a:off x="2905650" y="5531438"/>
            <a:ext cx="18572700" cy="41559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There’s ALWAYS a “why” behind the “why.” </a:t>
            </a:r>
            <a:endParaRPr/>
          </a:p>
          <a:p>
            <a:pPr indent="0" lvl="0" marL="0" marR="0" rtl="0" algn="ctr">
              <a:lnSpc>
                <a:spcPct val="110000"/>
              </a:lnSpc>
              <a:spcBef>
                <a:spcPts val="0"/>
              </a:spcBef>
              <a:spcAft>
                <a:spcPts val="0"/>
              </a:spcAft>
              <a:buClr>
                <a:srgbClr val="22304B"/>
              </a:buClr>
              <a:buSzPts val="5000"/>
              <a:buFont typeface="Lato"/>
              <a:buNone/>
            </a:pPr>
            <a:r>
              <a:t/>
            </a:r>
            <a:endParaRPr b="0" i="0" sz="5000" u="none" cap="none" strike="noStrike">
              <a:solidFill>
                <a:srgbClr val="22304B"/>
              </a:solidFill>
              <a:latin typeface="Lato"/>
              <a:ea typeface="Lato"/>
              <a:cs typeface="Lato"/>
              <a:sym typeface="Lato"/>
            </a:endParaRPr>
          </a:p>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The more layers you can peel back to understand the pain, the closer you can get to your client’s REAL why and the real challenges that they are facing.</a:t>
            </a:r>
            <a:endParaRPr/>
          </a:p>
        </p:txBody>
      </p:sp>
      <p:sp>
        <p:nvSpPr>
          <p:cNvPr id="331" name="Google Shape;331;p45"/>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332" name="Google Shape;332;p45"/>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sp>
        <p:nvSpPr>
          <p:cNvPr id="333" name="Google Shape;333;p45"/>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34" name="Google Shape;334;p45"/>
          <p:cNvSpPr txBox="1"/>
          <p:nvPr/>
        </p:nvSpPr>
        <p:spPr>
          <a:xfrm>
            <a:off x="2802889" y="516731"/>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Asking the RIGHT Questions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6"/>
          <p:cNvSpPr txBox="1"/>
          <p:nvPr/>
        </p:nvSpPr>
        <p:spPr>
          <a:xfrm>
            <a:off x="2173057" y="5334000"/>
            <a:ext cx="20037886" cy="3048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142D4B"/>
              </a:buClr>
              <a:buSzPts val="5000"/>
              <a:buFont typeface="Lato"/>
              <a:buNone/>
            </a:pPr>
            <a:r>
              <a:rPr b="0" i="1" lang="en-US" sz="5000" u="none" cap="none" strike="noStrike">
                <a:solidFill>
                  <a:srgbClr val="142D4B"/>
                </a:solidFill>
                <a:latin typeface="Lato"/>
                <a:ea typeface="Lato"/>
                <a:cs typeface="Lato"/>
                <a:sym typeface="Lato"/>
              </a:rPr>
              <a:t>What made you reach out to me today to explore a new CPA firm? </a:t>
            </a:r>
            <a:endParaRPr/>
          </a:p>
          <a:p>
            <a:pPr indent="0" lvl="0" marL="0" marR="0" rtl="0" algn="ctr">
              <a:lnSpc>
                <a:spcPct val="100000"/>
              </a:lnSpc>
              <a:spcBef>
                <a:spcPts val="0"/>
              </a:spcBef>
              <a:spcAft>
                <a:spcPts val="0"/>
              </a:spcAft>
              <a:buClr>
                <a:srgbClr val="142D4B"/>
              </a:buClr>
              <a:buSzPts val="5000"/>
              <a:buFont typeface="Lato"/>
              <a:buNone/>
            </a:pPr>
            <a:r>
              <a:t/>
            </a:r>
            <a:endParaRPr b="0" i="1" sz="5000" u="none" cap="none" strike="noStrike">
              <a:solidFill>
                <a:srgbClr val="142D4B"/>
              </a:solidFill>
              <a:latin typeface="Lato"/>
              <a:ea typeface="Lato"/>
              <a:cs typeface="Lato"/>
              <a:sym typeface="Lato"/>
            </a:endParaRPr>
          </a:p>
          <a:p>
            <a:pPr indent="0" lvl="0" marL="0" marR="0" rtl="0" algn="ctr">
              <a:lnSpc>
                <a:spcPct val="100000"/>
              </a:lnSpc>
              <a:spcBef>
                <a:spcPts val="0"/>
              </a:spcBef>
              <a:spcAft>
                <a:spcPts val="0"/>
              </a:spcAft>
              <a:buClr>
                <a:srgbClr val="142D4B"/>
              </a:buClr>
              <a:buSzPts val="5000"/>
              <a:buFont typeface="Lato"/>
              <a:buNone/>
            </a:pPr>
            <a:r>
              <a:rPr b="0" i="1" lang="en-US" sz="5000" u="none" cap="none" strike="noStrike">
                <a:solidFill>
                  <a:srgbClr val="142D4B"/>
                </a:solidFill>
                <a:latin typeface="Lato"/>
                <a:ea typeface="Lato"/>
                <a:cs typeface="Lato"/>
                <a:sym typeface="Lato"/>
              </a:rPr>
              <a:t>Before we begin exploring what you are looking for, I’m just curious what made you reach out to me today? </a:t>
            </a:r>
            <a:endParaRPr/>
          </a:p>
        </p:txBody>
      </p:sp>
      <p:sp>
        <p:nvSpPr>
          <p:cNvPr id="340" name="Google Shape;340;p46"/>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341" name="Google Shape;341;p46"/>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sp>
        <p:nvSpPr>
          <p:cNvPr id="342" name="Google Shape;342;p46"/>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43" name="Google Shape;343;p46"/>
          <p:cNvSpPr txBox="1"/>
          <p:nvPr/>
        </p:nvSpPr>
        <p:spPr>
          <a:xfrm>
            <a:off x="-148829" y="510084"/>
            <a:ext cx="24681657"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Example: “How Much Do You Charge?”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9"/>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8" name="Google Shape;138;p29"/>
          <p:cNvSpPr txBox="1"/>
          <p:nvPr/>
        </p:nvSpPr>
        <p:spPr>
          <a:xfrm>
            <a:off x="2802889" y="516731"/>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Do You Feel Like…</a:t>
            </a:r>
            <a:endParaRPr/>
          </a:p>
        </p:txBody>
      </p:sp>
      <p:sp>
        <p:nvSpPr>
          <p:cNvPr id="139" name="Google Shape;139;p29"/>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140" name="Google Shape;140;p29"/>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sp>
        <p:nvSpPr>
          <p:cNvPr id="141" name="Google Shape;141;p29"/>
          <p:cNvSpPr txBox="1"/>
          <p:nvPr/>
        </p:nvSpPr>
        <p:spPr>
          <a:xfrm>
            <a:off x="1342649" y="3105329"/>
            <a:ext cx="21698702" cy="9008111"/>
          </a:xfrm>
          <a:prstGeom prst="rect">
            <a:avLst/>
          </a:prstGeom>
          <a:noFill/>
          <a:ln>
            <a:noFill/>
          </a:ln>
        </p:spPr>
        <p:txBody>
          <a:bodyPr anchorCtr="0" anchor="ctr" bIns="50800" lIns="50800" spcFirstLastPara="1" rIns="50800" wrap="square" tIns="50800">
            <a:spAutoFit/>
          </a:bodyPr>
          <a:lstStyle/>
          <a:p>
            <a:pPr indent="-501315" lvl="0" marL="501315" marR="0" rtl="0" algn="l">
              <a:lnSpc>
                <a:spcPct val="110000"/>
              </a:lnSpc>
              <a:spcBef>
                <a:spcPts val="0"/>
              </a:spcBef>
              <a:spcAft>
                <a:spcPts val="0"/>
              </a:spcAft>
              <a:buClr>
                <a:srgbClr val="23314C"/>
              </a:buClr>
              <a:buSzPts val="4800"/>
              <a:buFont typeface="Lato"/>
              <a:buChar char="•"/>
            </a:pPr>
            <a:r>
              <a:rPr b="0" i="0" lang="en-US" sz="4800" u="none" cap="none" strike="noStrike">
                <a:solidFill>
                  <a:srgbClr val="23314C"/>
                </a:solidFill>
                <a:latin typeface="Lato"/>
                <a:ea typeface="Lato"/>
                <a:cs typeface="Lato"/>
                <a:sym typeface="Lato"/>
              </a:rPr>
              <a:t>You feel overworked and underpaid, and no matter how many hours you work you STILL can’t get ahead?</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3314C"/>
              </a:buClr>
              <a:buSzPts val="4800"/>
              <a:buFont typeface="Lato"/>
              <a:buChar char="•"/>
            </a:pPr>
            <a:r>
              <a:rPr b="0" i="0" lang="en-US" sz="4800" u="none" cap="none" strike="noStrike">
                <a:solidFill>
                  <a:srgbClr val="23314C"/>
                </a:solidFill>
                <a:latin typeface="Lato"/>
                <a:ea typeface="Lato"/>
                <a:cs typeface="Lato"/>
                <a:sym typeface="Lato"/>
              </a:rPr>
              <a:t>You struggle to make and keep boundaries with clients, or feel like you can’t ever say no?</a:t>
            </a:r>
            <a:endParaRPr/>
          </a:p>
          <a:p>
            <a:pPr indent="-501315" lvl="0" marL="501315" marR="0" rtl="0" algn="l">
              <a:lnSpc>
                <a:spcPct val="110000"/>
              </a:lnSpc>
              <a:spcBef>
                <a:spcPts val="2000"/>
              </a:spcBef>
              <a:spcAft>
                <a:spcPts val="0"/>
              </a:spcAft>
              <a:buClr>
                <a:srgbClr val="23314C"/>
              </a:buClr>
              <a:buSzPts val="4800"/>
              <a:buFont typeface="Lato"/>
              <a:buChar char="•"/>
            </a:pPr>
            <a:r>
              <a:rPr b="0" i="0" lang="en-US" sz="4800" u="none" cap="none" strike="noStrike">
                <a:solidFill>
                  <a:srgbClr val="23314C"/>
                </a:solidFill>
                <a:latin typeface="Lato"/>
                <a:ea typeface="Lato"/>
                <a:cs typeface="Lato"/>
                <a:sym typeface="Lato"/>
              </a:rPr>
              <a:t>You’re always answering “quick” questions, doing work for free, or doing favors for clients “just this one time” hoping to make up for it later?</a:t>
            </a:r>
            <a:endParaRPr/>
          </a:p>
          <a:p>
            <a:pPr indent="-501315" lvl="0" marL="501315" marR="0" rtl="0" algn="l">
              <a:lnSpc>
                <a:spcPct val="110000"/>
              </a:lnSpc>
              <a:spcBef>
                <a:spcPts val="2000"/>
              </a:spcBef>
              <a:spcAft>
                <a:spcPts val="0"/>
              </a:spcAft>
              <a:buClr>
                <a:srgbClr val="23314C"/>
              </a:buClr>
              <a:buSzPts val="4800"/>
              <a:buFont typeface="Lato"/>
              <a:buChar char="•"/>
            </a:pPr>
            <a:r>
              <a:rPr b="0" i="0" lang="en-US" sz="4800" u="none" cap="none" strike="noStrike">
                <a:solidFill>
                  <a:srgbClr val="23314C"/>
                </a:solidFill>
                <a:latin typeface="Lato"/>
                <a:ea typeface="Lato"/>
                <a:cs typeface="Lato"/>
                <a:sym typeface="Lato"/>
              </a:rPr>
              <a:t>You don’t know how to clearly communicate what you do for your clients, and they’re not always sure what they’re getting for their money?</a:t>
            </a:r>
            <a:endParaRPr/>
          </a:p>
          <a:p>
            <a:pPr indent="-501315" lvl="0" marL="501315" marR="0" rtl="0" algn="l">
              <a:lnSpc>
                <a:spcPct val="110000"/>
              </a:lnSpc>
              <a:spcBef>
                <a:spcPts val="2000"/>
              </a:spcBef>
              <a:spcAft>
                <a:spcPts val="0"/>
              </a:spcAft>
              <a:buClr>
                <a:srgbClr val="23314C"/>
              </a:buClr>
              <a:buSzPts val="4800"/>
              <a:buFont typeface="Lato"/>
              <a:buChar char="•"/>
            </a:pPr>
            <a:r>
              <a:rPr b="0" i="0" lang="en-US" sz="4800" u="none" cap="none" strike="noStrike">
                <a:solidFill>
                  <a:srgbClr val="23314C"/>
                </a:solidFill>
                <a:latin typeface="Lato"/>
                <a:ea typeface="Lato"/>
                <a:cs typeface="Lato"/>
                <a:sym typeface="Lato"/>
              </a:rPr>
              <a:t>You know you need a better system to enroll and communicate with clients about the work you do, but aren’t sure what that looks like?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descr="Google Shape;217;p45" id="348" name="Google Shape;348;p47"/>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349" name="Google Shape;349;p47"/>
          <p:cNvSpPr txBox="1"/>
          <p:nvPr/>
        </p:nvSpPr>
        <p:spPr>
          <a:xfrm>
            <a:off x="3170576" y="2463371"/>
            <a:ext cx="18042848" cy="240030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22304B"/>
              </a:buClr>
              <a:buSzPts val="7500"/>
              <a:buFont typeface="Lato"/>
              <a:buNone/>
            </a:pPr>
            <a:r>
              <a:rPr b="0" i="0" lang="en-US" sz="7500" u="none" cap="none" strike="noStrike">
                <a:solidFill>
                  <a:srgbClr val="22304B"/>
                </a:solidFill>
                <a:latin typeface="Lato"/>
                <a:ea typeface="Lato"/>
                <a:cs typeface="Lato"/>
                <a:sym typeface="Lato"/>
              </a:rPr>
              <a:t>If you visit the doctor, how does the doctor know what’s really going on? </a:t>
            </a:r>
            <a:endParaRPr/>
          </a:p>
        </p:txBody>
      </p:sp>
      <p:sp>
        <p:nvSpPr>
          <p:cNvPr id="350" name="Google Shape;350;p47"/>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351" name="Google Shape;351;p47"/>
          <p:cNvPicPr preferRelativeResize="0"/>
          <p:nvPr/>
        </p:nvPicPr>
        <p:blipFill rotWithShape="1">
          <a:blip r:embed="rId4">
            <a:alphaModFix/>
          </a:blip>
          <a:srcRect b="0" l="0" r="0" t="0"/>
          <a:stretch/>
        </p:blipFill>
        <p:spPr>
          <a:xfrm>
            <a:off x="18567510" y="12895733"/>
            <a:ext cx="5740404" cy="584205"/>
          </a:xfrm>
          <a:prstGeom prst="rect">
            <a:avLst/>
          </a:prstGeom>
          <a:noFill/>
          <a:ln>
            <a:noFill/>
          </a:ln>
        </p:spPr>
      </p:pic>
      <p:sp>
        <p:nvSpPr>
          <p:cNvPr id="352" name="Google Shape;352;p47"/>
          <p:cNvSpPr txBox="1"/>
          <p:nvPr/>
        </p:nvSpPr>
        <p:spPr>
          <a:xfrm>
            <a:off x="3170576" y="6218776"/>
            <a:ext cx="18042848" cy="327660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The doctor asks specific questions to get the information they need to make a diagnosis. Just like a doctor does, you have to strategically poke around to discover the true pain. It’s time to do a financial diagnosis!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8"/>
          <p:cNvSpPr txBox="1"/>
          <p:nvPr/>
        </p:nvSpPr>
        <p:spPr>
          <a:xfrm>
            <a:off x="2522656" y="2459242"/>
            <a:ext cx="19338688" cy="771906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22304B"/>
              </a:buClr>
              <a:buSzPts val="7500"/>
              <a:buFont typeface="Lato"/>
              <a:buNone/>
            </a:pPr>
            <a:r>
              <a:rPr b="0" i="0" lang="en-US" sz="7500" u="none" cap="none" strike="noStrike">
                <a:solidFill>
                  <a:srgbClr val="22304B"/>
                </a:solidFill>
                <a:latin typeface="Lato"/>
                <a:ea typeface="Lato"/>
                <a:cs typeface="Lato"/>
                <a:sym typeface="Lato"/>
              </a:rPr>
              <a:t>When you ask the </a:t>
            </a:r>
            <a:r>
              <a:rPr b="1" i="0" lang="en-US" sz="7500" u="none" cap="none" strike="noStrike">
                <a:solidFill>
                  <a:srgbClr val="22304B"/>
                </a:solidFill>
                <a:latin typeface="Lato"/>
                <a:ea typeface="Lato"/>
                <a:cs typeface="Lato"/>
                <a:sym typeface="Lato"/>
              </a:rPr>
              <a:t>right questions</a:t>
            </a:r>
            <a:r>
              <a:rPr b="0" i="0" lang="en-US" sz="7500" u="none" cap="none" strike="noStrike">
                <a:solidFill>
                  <a:srgbClr val="22304B"/>
                </a:solidFill>
                <a:latin typeface="Lato"/>
                <a:ea typeface="Lato"/>
                <a:cs typeface="Lato"/>
                <a:sym typeface="Lato"/>
              </a:rPr>
              <a:t> that get to the </a:t>
            </a:r>
            <a:r>
              <a:rPr b="1" i="0" lang="en-US" sz="7500" u="none" cap="none" strike="noStrike">
                <a:solidFill>
                  <a:srgbClr val="22304B"/>
                </a:solidFill>
                <a:latin typeface="Lato"/>
                <a:ea typeface="Lato"/>
                <a:cs typeface="Lato"/>
                <a:sym typeface="Lato"/>
              </a:rPr>
              <a:t>REAL pain </a:t>
            </a:r>
            <a:r>
              <a:rPr b="0" i="0" lang="en-US" sz="7500" u="none" cap="none" strike="noStrike">
                <a:solidFill>
                  <a:srgbClr val="22304B"/>
                </a:solidFill>
                <a:latin typeface="Lato"/>
                <a:ea typeface="Lato"/>
                <a:cs typeface="Lato"/>
                <a:sym typeface="Lato"/>
              </a:rPr>
              <a:t>and give a prospect an accurate diagnosis, they will assume you have the best and only solution.</a:t>
            </a:r>
            <a:endParaRPr/>
          </a:p>
          <a:p>
            <a:pPr indent="0" lvl="0" marL="0" marR="0" rtl="0" algn="ctr">
              <a:lnSpc>
                <a:spcPct val="110000"/>
              </a:lnSpc>
              <a:spcBef>
                <a:spcPts val="0"/>
              </a:spcBef>
              <a:spcAft>
                <a:spcPts val="0"/>
              </a:spcAft>
              <a:buClr>
                <a:srgbClr val="22304B"/>
              </a:buClr>
              <a:buSzPts val="7500"/>
              <a:buFont typeface="Lato"/>
              <a:buNone/>
            </a:pPr>
            <a:r>
              <a:t/>
            </a:r>
            <a:endParaRPr b="0" i="0" sz="7500" u="none" cap="none" strike="noStrike">
              <a:solidFill>
                <a:srgbClr val="22304B"/>
              </a:solidFill>
              <a:latin typeface="Lato"/>
              <a:ea typeface="Lato"/>
              <a:cs typeface="Lato"/>
              <a:sym typeface="Lato"/>
            </a:endParaRPr>
          </a:p>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Just be genuinely curious and ask strategic questions to get to the root of the problem. They need YOU, not the other way around!</a:t>
            </a:r>
            <a:endParaRPr/>
          </a:p>
        </p:txBody>
      </p:sp>
      <p:sp>
        <p:nvSpPr>
          <p:cNvPr id="358" name="Google Shape;358;p48"/>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359" name="Google Shape;359;p48"/>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pic>
        <p:nvPicPr>
          <p:cNvPr descr="Google Shape;217;p45" id="360" name="Google Shape;360;p48"/>
          <p:cNvPicPr preferRelativeResize="0"/>
          <p:nvPr/>
        </p:nvPicPr>
        <p:blipFill rotWithShape="1">
          <a:blip r:embed="rId4">
            <a:alphaModFix/>
          </a:blip>
          <a:srcRect b="0" l="0" r="0" t="0"/>
          <a:stretch/>
        </p:blipFill>
        <p:spPr>
          <a:xfrm>
            <a:off x="0" y="0"/>
            <a:ext cx="24384000" cy="1371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9"/>
          <p:cNvSpPr txBox="1"/>
          <p:nvPr/>
        </p:nvSpPr>
        <p:spPr>
          <a:xfrm>
            <a:off x="4429980" y="3971990"/>
            <a:ext cx="15524040" cy="1854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366" name="Google Shape;366;p49"/>
          <p:cNvSpPr txBox="1"/>
          <p:nvPr/>
        </p:nvSpPr>
        <p:spPr>
          <a:xfrm>
            <a:off x="1654302" y="6345963"/>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368;p39" id="367" name="Google Shape;367;p49"/>
          <p:cNvPicPr preferRelativeResize="0"/>
          <p:nvPr/>
        </p:nvPicPr>
        <p:blipFill rotWithShape="1">
          <a:blip r:embed="rId3">
            <a:alphaModFix/>
          </a:blip>
          <a:srcRect b="0" l="0" r="0" t="0"/>
          <a:stretch/>
        </p:blipFill>
        <p:spPr>
          <a:xfrm>
            <a:off x="-30679" y="13226791"/>
            <a:ext cx="24445361" cy="931986"/>
          </a:xfrm>
          <a:prstGeom prst="rect">
            <a:avLst/>
          </a:prstGeom>
          <a:noFill/>
          <a:ln>
            <a:noFill/>
          </a:ln>
        </p:spPr>
      </p:pic>
      <p:pic>
        <p:nvPicPr>
          <p:cNvPr descr="Google Shape;369;p39" id="368" name="Google Shape;368;p49"/>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369" name="Google Shape;369;p49"/>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71;p39" id="370" name="Google Shape;370;p49"/>
          <p:cNvPicPr preferRelativeResize="0"/>
          <p:nvPr/>
        </p:nvPicPr>
        <p:blipFill rotWithShape="1">
          <a:blip r:embed="rId4">
            <a:alphaModFix/>
          </a:blip>
          <a:srcRect b="0" l="0" r="0" t="0"/>
          <a:stretch/>
        </p:blipFill>
        <p:spPr>
          <a:xfrm>
            <a:off x="18567510" y="12641733"/>
            <a:ext cx="5740404" cy="584204"/>
          </a:xfrm>
          <a:prstGeom prst="rect">
            <a:avLst/>
          </a:prstGeom>
          <a:noFill/>
          <a:ln>
            <a:noFill/>
          </a:ln>
        </p:spPr>
      </p:pic>
      <p:sp>
        <p:nvSpPr>
          <p:cNvPr id="371" name="Google Shape;371;p49"/>
          <p:cNvSpPr txBox="1"/>
          <p:nvPr/>
        </p:nvSpPr>
        <p:spPr>
          <a:xfrm>
            <a:off x="3289179" y="2820727"/>
            <a:ext cx="17805641" cy="6883400"/>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When you PROTECT YOUR INVENTORY, you can go from chasing new clients and money to providing lifetime value!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0"/>
          <p:cNvSpPr txBox="1"/>
          <p:nvPr/>
        </p:nvSpPr>
        <p:spPr>
          <a:xfrm>
            <a:off x="4429980" y="3971990"/>
            <a:ext cx="15524040" cy="1854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377" name="Google Shape;377;p50"/>
          <p:cNvSpPr txBox="1"/>
          <p:nvPr/>
        </p:nvSpPr>
        <p:spPr>
          <a:xfrm>
            <a:off x="1654302" y="6345963"/>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368;p39" id="378" name="Google Shape;378;p50"/>
          <p:cNvPicPr preferRelativeResize="0"/>
          <p:nvPr/>
        </p:nvPicPr>
        <p:blipFill rotWithShape="1">
          <a:blip r:embed="rId3">
            <a:alphaModFix/>
          </a:blip>
          <a:srcRect b="0" l="0" r="0" t="0"/>
          <a:stretch/>
        </p:blipFill>
        <p:spPr>
          <a:xfrm>
            <a:off x="-30679" y="13226791"/>
            <a:ext cx="24445361" cy="931986"/>
          </a:xfrm>
          <a:prstGeom prst="rect">
            <a:avLst/>
          </a:prstGeom>
          <a:noFill/>
          <a:ln>
            <a:noFill/>
          </a:ln>
        </p:spPr>
      </p:pic>
      <p:pic>
        <p:nvPicPr>
          <p:cNvPr descr="Google Shape;369;p39" id="379" name="Google Shape;379;p50"/>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380" name="Google Shape;380;p50"/>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71;p39" id="381" name="Google Shape;381;p50"/>
          <p:cNvPicPr preferRelativeResize="0"/>
          <p:nvPr/>
        </p:nvPicPr>
        <p:blipFill rotWithShape="1">
          <a:blip r:embed="rId4">
            <a:alphaModFix/>
          </a:blip>
          <a:srcRect b="0" l="0" r="0" t="0"/>
          <a:stretch/>
        </p:blipFill>
        <p:spPr>
          <a:xfrm>
            <a:off x="18567510" y="12641733"/>
            <a:ext cx="5740404" cy="584204"/>
          </a:xfrm>
          <a:prstGeom prst="rect">
            <a:avLst/>
          </a:prstGeom>
          <a:noFill/>
          <a:ln>
            <a:noFill/>
          </a:ln>
        </p:spPr>
      </p:pic>
      <p:sp>
        <p:nvSpPr>
          <p:cNvPr id="382" name="Google Shape;382;p50"/>
          <p:cNvSpPr txBox="1"/>
          <p:nvPr/>
        </p:nvSpPr>
        <p:spPr>
          <a:xfrm>
            <a:off x="3289179" y="4573327"/>
            <a:ext cx="17805641" cy="3378201"/>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Money Leak #3: </a:t>
            </a:r>
            <a:endParaRPr/>
          </a:p>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Scope Creep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1"/>
          <p:cNvSpPr txBox="1"/>
          <p:nvPr/>
        </p:nvSpPr>
        <p:spPr>
          <a:xfrm>
            <a:off x="2409596" y="4090032"/>
            <a:ext cx="19564808" cy="6553201"/>
          </a:xfrm>
          <a:prstGeom prst="rect">
            <a:avLst/>
          </a:prstGeom>
          <a:noFill/>
          <a:ln>
            <a:noFill/>
          </a:ln>
        </p:spPr>
        <p:txBody>
          <a:bodyPr anchorCtr="0" anchor="t" bIns="0" lIns="0" spcFirstLastPara="1" rIns="0" wrap="square" tIns="0">
            <a:spAutoFit/>
          </a:bodyPr>
          <a:lstStyle/>
          <a:p>
            <a:pPr indent="-501315" lvl="0" marL="501315"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Do you tend to cringe when clients ask you to do more work than they’ve originally hired you to do?</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Or when they take up your time, picking your brain on how to manage their accounting or bookkeeping better?</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Are you frustrated by the seemingly endless number of ‘just one last thing’ emails?</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Do you feel like you’re always working more but not making more? </a:t>
            </a:r>
            <a:endParaRPr/>
          </a:p>
        </p:txBody>
      </p:sp>
      <p:sp>
        <p:nvSpPr>
          <p:cNvPr id="388" name="Google Shape;388;p51"/>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389" name="Google Shape;389;p51"/>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sp>
        <p:nvSpPr>
          <p:cNvPr id="390" name="Google Shape;390;p51"/>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91" name="Google Shape;391;p51"/>
          <p:cNvSpPr txBox="1"/>
          <p:nvPr/>
        </p:nvSpPr>
        <p:spPr>
          <a:xfrm>
            <a:off x="2802889" y="516731"/>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Sound Familiar…?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2"/>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97" name="Google Shape;397;p52"/>
          <p:cNvSpPr txBox="1"/>
          <p:nvPr/>
        </p:nvSpPr>
        <p:spPr>
          <a:xfrm>
            <a:off x="2802889" y="516731"/>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Then you have SCOPE CREEP!</a:t>
            </a:r>
            <a:endParaRPr/>
          </a:p>
        </p:txBody>
      </p:sp>
      <p:sp>
        <p:nvSpPr>
          <p:cNvPr id="398" name="Google Shape;398;p52"/>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102;p20" id="399" name="Google Shape;399;p52"/>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sp>
        <p:nvSpPr>
          <p:cNvPr id="400" name="Google Shape;400;p52"/>
          <p:cNvSpPr txBox="1"/>
          <p:nvPr/>
        </p:nvSpPr>
        <p:spPr>
          <a:xfrm>
            <a:off x="1592811" y="3459826"/>
            <a:ext cx="20931695" cy="838201"/>
          </a:xfrm>
          <a:prstGeom prst="rect">
            <a:avLst/>
          </a:prstGeom>
          <a:noFill/>
          <a:ln>
            <a:noFill/>
          </a:ln>
        </p:spPr>
        <p:txBody>
          <a:bodyPr anchorCtr="0" anchor="t" bIns="0" lIns="0" spcFirstLastPara="1" rIns="0" wrap="square" tIns="0">
            <a:spAutoFit/>
          </a:bodyPr>
          <a:lstStyle/>
          <a:p>
            <a:pPr indent="-25400" lvl="0" marL="25400" marR="0" rtl="0" algn="ctr">
              <a:lnSpc>
                <a:spcPct val="110000"/>
              </a:lnSpc>
              <a:spcBef>
                <a:spcPts val="0"/>
              </a:spcBef>
              <a:spcAft>
                <a:spcPts val="0"/>
              </a:spcAft>
              <a:buClr>
                <a:srgbClr val="22304B"/>
              </a:buClr>
              <a:buSzPts val="5500"/>
              <a:buFont typeface="Lato"/>
              <a:buNone/>
            </a:pPr>
            <a:r>
              <a:rPr b="1" i="0" lang="en-US" sz="5500" u="none" cap="none" strike="noStrike">
                <a:solidFill>
                  <a:srgbClr val="22304B"/>
                </a:solidFill>
                <a:latin typeface="Lato"/>
                <a:ea typeface="Lato"/>
                <a:cs typeface="Lato"/>
                <a:sym typeface="Lato"/>
              </a:rPr>
              <a:t>Scope Creep occurs in two ways:</a:t>
            </a:r>
            <a:endParaRPr/>
          </a:p>
        </p:txBody>
      </p:sp>
      <p:grpSp>
        <p:nvGrpSpPr>
          <p:cNvPr id="401" name="Google Shape;401;p52"/>
          <p:cNvGrpSpPr/>
          <p:nvPr/>
        </p:nvGrpSpPr>
        <p:grpSpPr>
          <a:xfrm>
            <a:off x="1607870" y="5347332"/>
            <a:ext cx="20566315" cy="1600202"/>
            <a:chOff x="0" y="0"/>
            <a:chExt cx="20566315" cy="1600201"/>
          </a:xfrm>
        </p:grpSpPr>
        <p:sp>
          <p:nvSpPr>
            <p:cNvPr id="402" name="Google Shape;402;p52"/>
            <p:cNvSpPr txBox="1"/>
            <p:nvPr/>
          </p:nvSpPr>
          <p:spPr>
            <a:xfrm>
              <a:off x="1732809" y="0"/>
              <a:ext cx="18833506" cy="1600201"/>
            </a:xfrm>
            <a:prstGeom prst="rect">
              <a:avLst/>
            </a:prstGeom>
            <a:noFill/>
            <a:ln>
              <a:noFill/>
            </a:ln>
          </p:spPr>
          <p:txBody>
            <a:bodyPr anchorCtr="0" anchor="t" bIns="0" lIns="0" spcFirstLastPara="1" rIns="0" wrap="square" tIns="0">
              <a:spAutoFit/>
            </a:bodyPr>
            <a:lstStyle/>
            <a:p>
              <a:pPr indent="-25400" lvl="0" marL="25400" marR="0" rtl="0" algn="l">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Clients explicitly ask you to do something you didn’t agree to (work that isn’t in the original plan, the client changes the plan mid-project)</a:t>
              </a:r>
              <a:endParaRPr/>
            </a:p>
          </p:txBody>
        </p:sp>
        <p:grpSp>
          <p:nvGrpSpPr>
            <p:cNvPr id="403" name="Google Shape;403;p52"/>
            <p:cNvGrpSpPr/>
            <p:nvPr/>
          </p:nvGrpSpPr>
          <p:grpSpPr>
            <a:xfrm>
              <a:off x="0" y="60862"/>
              <a:ext cx="1270005" cy="1270004"/>
              <a:chOff x="0" y="0"/>
              <a:chExt cx="1270004" cy="1270003"/>
            </a:xfrm>
          </p:grpSpPr>
          <p:sp>
            <p:nvSpPr>
              <p:cNvPr id="404" name="Google Shape;404;p52"/>
              <p:cNvSpPr/>
              <p:nvPr/>
            </p:nvSpPr>
            <p:spPr>
              <a:xfrm>
                <a:off x="0" y="0"/>
                <a:ext cx="1270004" cy="1270003"/>
              </a:xfrm>
              <a:prstGeom prst="ellipse">
                <a:avLst/>
              </a:prstGeom>
              <a:solidFill>
                <a:srgbClr val="FFFFFF"/>
              </a:solidFill>
              <a:ln cap="flat" cmpd="sng" w="50800">
                <a:solidFill>
                  <a:srgbClr val="23314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405" name="Google Shape;405;p52"/>
              <p:cNvSpPr txBox="1"/>
              <p:nvPr/>
            </p:nvSpPr>
            <p:spPr>
              <a:xfrm>
                <a:off x="370839" y="215901"/>
                <a:ext cx="528323" cy="8382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3314C"/>
                  </a:buClr>
                  <a:buSzPts val="5500"/>
                  <a:buFont typeface="Lato"/>
                  <a:buNone/>
                </a:pPr>
                <a:r>
                  <a:rPr b="0" i="0" lang="en-US" sz="5500" u="none" cap="none" strike="noStrike">
                    <a:solidFill>
                      <a:srgbClr val="23314C"/>
                    </a:solidFill>
                    <a:latin typeface="Lato"/>
                    <a:ea typeface="Lato"/>
                    <a:cs typeface="Lato"/>
                    <a:sym typeface="Lato"/>
                  </a:rPr>
                  <a:t>1</a:t>
                </a:r>
                <a:endParaRPr/>
              </a:p>
            </p:txBody>
          </p:sp>
        </p:grpSp>
      </p:grpSp>
      <p:grpSp>
        <p:nvGrpSpPr>
          <p:cNvPr id="406" name="Google Shape;406;p52"/>
          <p:cNvGrpSpPr/>
          <p:nvPr/>
        </p:nvGrpSpPr>
        <p:grpSpPr>
          <a:xfrm>
            <a:off x="1607869" y="8160066"/>
            <a:ext cx="21183321" cy="3276602"/>
            <a:chOff x="0" y="0"/>
            <a:chExt cx="21183320" cy="3276601"/>
          </a:xfrm>
        </p:grpSpPr>
        <p:sp>
          <p:nvSpPr>
            <p:cNvPr id="407" name="Google Shape;407;p52"/>
            <p:cNvSpPr/>
            <p:nvPr/>
          </p:nvSpPr>
          <p:spPr>
            <a:xfrm>
              <a:off x="0" y="113986"/>
              <a:ext cx="1270004" cy="1270003"/>
            </a:xfrm>
            <a:prstGeom prst="ellipse">
              <a:avLst/>
            </a:prstGeom>
            <a:solidFill>
              <a:srgbClr val="FFFFFF"/>
            </a:solidFill>
            <a:ln cap="flat" cmpd="sng" w="50800">
              <a:solidFill>
                <a:srgbClr val="23314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408" name="Google Shape;408;p52"/>
            <p:cNvSpPr txBox="1"/>
            <p:nvPr/>
          </p:nvSpPr>
          <p:spPr>
            <a:xfrm>
              <a:off x="370839" y="329887"/>
              <a:ext cx="528323" cy="8382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3314C"/>
                </a:buClr>
                <a:buSzPts val="5500"/>
                <a:buFont typeface="Lato"/>
                <a:buNone/>
              </a:pPr>
              <a:r>
                <a:rPr b="0" i="0" lang="en-US" sz="5500" u="none" cap="none" strike="noStrike">
                  <a:solidFill>
                    <a:srgbClr val="23314C"/>
                  </a:solidFill>
                  <a:latin typeface="Lato"/>
                  <a:ea typeface="Lato"/>
                  <a:cs typeface="Lato"/>
                  <a:sym typeface="Lato"/>
                </a:rPr>
                <a:t>2</a:t>
              </a:r>
              <a:endParaRPr/>
            </a:p>
          </p:txBody>
        </p:sp>
        <p:sp>
          <p:nvSpPr>
            <p:cNvPr id="409" name="Google Shape;409;p52"/>
            <p:cNvSpPr txBox="1"/>
            <p:nvPr/>
          </p:nvSpPr>
          <p:spPr>
            <a:xfrm>
              <a:off x="1759348" y="0"/>
              <a:ext cx="19423972" cy="3276601"/>
            </a:xfrm>
            <a:prstGeom prst="rect">
              <a:avLst/>
            </a:prstGeom>
            <a:noFill/>
            <a:ln>
              <a:noFill/>
            </a:ln>
          </p:spPr>
          <p:txBody>
            <a:bodyPr anchorCtr="0" anchor="t" bIns="0" lIns="0" spcFirstLastPara="1" rIns="0" wrap="square" tIns="0">
              <a:spAutoFit/>
            </a:bodyPr>
            <a:lstStyle/>
            <a:p>
              <a:pPr indent="-25400" lvl="0" marL="25400" marR="0" rtl="0" algn="l">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You provide extra services for a client that are needed that clients are not paying for (you discover the project requires a deeper level of work than originally thought or new services are needed when a client’s situation changes)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3"/>
          <p:cNvSpPr txBox="1"/>
          <p:nvPr/>
        </p:nvSpPr>
        <p:spPr>
          <a:xfrm>
            <a:off x="2384465" y="5394073"/>
            <a:ext cx="20234701" cy="5461001"/>
          </a:xfrm>
          <a:prstGeom prst="rect">
            <a:avLst/>
          </a:prstGeom>
          <a:noFill/>
          <a:ln>
            <a:noFill/>
          </a:ln>
        </p:spPr>
        <p:txBody>
          <a:bodyPr anchorCtr="0" anchor="t" bIns="0" lIns="0" spcFirstLastPara="1" rIns="0" wrap="square" tIns="0">
            <a:spAutoFit/>
          </a:bodyPr>
          <a:lstStyle/>
          <a:p>
            <a:pPr indent="-501315" lvl="0" marL="501315"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It’s a new opportunity for both you AND your clients. </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This could be a sign that their business is growing or their finances are improving. This is something to be celebrated with them! </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A new ask from a client is just another opportunity for you to position yourself as the expert that has the solution to their problem and provide additional services (for a fee, of course!) Think UPSELLS!</a:t>
            </a:r>
            <a:endParaRPr/>
          </a:p>
        </p:txBody>
      </p:sp>
      <p:sp>
        <p:nvSpPr>
          <p:cNvPr id="415" name="Google Shape;415;p53"/>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67;p33" id="416" name="Google Shape;416;p53"/>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sp>
        <p:nvSpPr>
          <p:cNvPr id="417" name="Google Shape;417;p53"/>
          <p:cNvSpPr txBox="1"/>
          <p:nvPr/>
        </p:nvSpPr>
        <p:spPr>
          <a:xfrm>
            <a:off x="4788328" y="1618680"/>
            <a:ext cx="14807344" cy="2543151"/>
          </a:xfrm>
          <a:prstGeom prst="rect">
            <a:avLst/>
          </a:prstGeom>
          <a:noFill/>
          <a:ln>
            <a:noFill/>
          </a:ln>
        </p:spPr>
        <p:txBody>
          <a:bodyPr anchorCtr="0" anchor="ctr" bIns="71425" lIns="71425" spcFirstLastPara="1" rIns="71425" wrap="square" tIns="71425">
            <a:spAutoFit/>
          </a:bodyPr>
          <a:lstStyle/>
          <a:p>
            <a:pPr indent="0" lvl="0" marL="0" marR="0" rtl="0" algn="ctr">
              <a:lnSpc>
                <a:spcPct val="110000"/>
              </a:lnSpc>
              <a:spcBef>
                <a:spcPts val="0"/>
              </a:spcBef>
              <a:spcAft>
                <a:spcPts val="0"/>
              </a:spcAft>
              <a:buClr>
                <a:srgbClr val="22304B"/>
              </a:buClr>
              <a:buSzPts val="7500"/>
              <a:buFont typeface="Lato"/>
              <a:buNone/>
            </a:pPr>
            <a:r>
              <a:rPr b="0" i="0" lang="en-US" sz="7500" u="none" cap="none" strike="noStrike">
                <a:solidFill>
                  <a:srgbClr val="22304B"/>
                </a:solidFill>
                <a:latin typeface="Lato"/>
                <a:ea typeface="Lato"/>
                <a:cs typeface="Lato"/>
                <a:sym typeface="Lato"/>
              </a:rPr>
              <a:t>Scope Creep is a </a:t>
            </a:r>
            <a:r>
              <a:rPr b="1" i="0" lang="en-US" sz="7500" u="none" cap="none" strike="noStrike">
                <a:solidFill>
                  <a:srgbClr val="22304B"/>
                </a:solidFill>
                <a:latin typeface="Lato"/>
                <a:ea typeface="Lato"/>
                <a:cs typeface="Lato"/>
                <a:sym typeface="Lato"/>
              </a:rPr>
              <a:t>GOOD THING</a:t>
            </a:r>
            <a:r>
              <a:rPr b="0" i="0" lang="en-US" sz="7500" u="none" cap="none" strike="noStrike">
                <a:solidFill>
                  <a:srgbClr val="22304B"/>
                </a:solidFill>
                <a:latin typeface="Lato"/>
                <a:ea typeface="Lato"/>
                <a:cs typeface="Lato"/>
                <a:sym typeface="Lato"/>
              </a:rPr>
              <a:t> when managed properly!</a:t>
            </a:r>
            <a:endParaRPr/>
          </a:p>
        </p:txBody>
      </p:sp>
      <p:pic>
        <p:nvPicPr>
          <p:cNvPr descr="Google Shape;217;p45" id="418" name="Google Shape;418;p53"/>
          <p:cNvPicPr preferRelativeResize="0"/>
          <p:nvPr/>
        </p:nvPicPr>
        <p:blipFill rotWithShape="1">
          <a:blip r:embed="rId4">
            <a:alphaModFix/>
          </a:blip>
          <a:srcRect b="0" l="0" r="0" t="0"/>
          <a:stretch/>
        </p:blipFill>
        <p:spPr>
          <a:xfrm>
            <a:off x="0" y="0"/>
            <a:ext cx="24384000" cy="1371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4"/>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24" name="Google Shape;424;p54"/>
          <p:cNvSpPr txBox="1"/>
          <p:nvPr/>
        </p:nvSpPr>
        <p:spPr>
          <a:xfrm>
            <a:off x="2802889" y="516731"/>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Managing Scope Creep</a:t>
            </a:r>
            <a:endParaRPr/>
          </a:p>
        </p:txBody>
      </p:sp>
      <p:sp>
        <p:nvSpPr>
          <p:cNvPr id="425" name="Google Shape;425;p54"/>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77;p34" id="426" name="Google Shape;426;p54"/>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sp>
        <p:nvSpPr>
          <p:cNvPr id="427" name="Google Shape;427;p54"/>
          <p:cNvSpPr txBox="1"/>
          <p:nvPr/>
        </p:nvSpPr>
        <p:spPr>
          <a:xfrm>
            <a:off x="1519745" y="3965525"/>
            <a:ext cx="21344509" cy="7534251"/>
          </a:xfrm>
          <a:prstGeom prst="rect">
            <a:avLst/>
          </a:prstGeom>
          <a:noFill/>
          <a:ln>
            <a:noFill/>
          </a:ln>
        </p:spPr>
        <p:txBody>
          <a:bodyPr anchorCtr="0" anchor="ctr" bIns="71425" lIns="71425" spcFirstLastPara="1" rIns="71425" wrap="square" tIns="71425">
            <a:spAutoFit/>
          </a:bodyPr>
          <a:lstStyle/>
          <a:p>
            <a:pPr indent="-501315" lvl="0" marL="501315"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Stop assuming that a client doesn’t or wouldn’t expect to pay for additional services they’re asking for! </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Here is the hard truth: In most cases, you’re simply not holding a boundary in order to people please or avoid an uncomfortable conversation.</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Remember that YOU are the expert and YOU are in control of your time and energy. They are coming to you for help and you deserve to be paid accordingly. </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Connection and Communication is KEY.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5"/>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33" name="Google Shape;433;p55"/>
          <p:cNvSpPr txBox="1"/>
          <p:nvPr/>
        </p:nvSpPr>
        <p:spPr>
          <a:xfrm>
            <a:off x="780625" y="510081"/>
            <a:ext cx="2282275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Connect &amp; Communicate</a:t>
            </a:r>
            <a:endParaRPr/>
          </a:p>
        </p:txBody>
      </p:sp>
      <p:sp>
        <p:nvSpPr>
          <p:cNvPr id="434" name="Google Shape;434;p55"/>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38;p39" id="435" name="Google Shape;435;p55"/>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sp>
        <p:nvSpPr>
          <p:cNvPr id="436" name="Google Shape;436;p55"/>
          <p:cNvSpPr txBox="1"/>
          <p:nvPr/>
        </p:nvSpPr>
        <p:spPr>
          <a:xfrm>
            <a:off x="1643099" y="3367583"/>
            <a:ext cx="21097802" cy="8483602"/>
          </a:xfrm>
          <a:prstGeom prst="rect">
            <a:avLst/>
          </a:prstGeom>
          <a:noFill/>
          <a:ln>
            <a:noFill/>
          </a:ln>
        </p:spPr>
        <p:txBody>
          <a:bodyPr anchorCtr="0" anchor="t" bIns="0" lIns="0" spcFirstLastPara="1" rIns="0" wrap="square" tIns="0">
            <a:spAutoFit/>
          </a:bodyPr>
          <a:lstStyle/>
          <a:p>
            <a:pPr indent="-501315" lvl="0" marL="501315"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The way you say things matters to your client. It’s not just about numbers. </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People need and want to be heard. It’s about listening and acknowledging their goals, their fears, and their questions.</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Reiterate back to them what they said to make sure you heard them right. </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Allow the client to answer questions based on their current situation. Keep going deeper until they guide themselves to see they don’t have a solution without your help.</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The more gathering of information you do upfront, the less scope creep you’ll experience later.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6"/>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65;p42" id="442" name="Google Shape;442;p56"/>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sp>
        <p:nvSpPr>
          <p:cNvPr id="443" name="Google Shape;443;p56"/>
          <p:cNvSpPr txBox="1"/>
          <p:nvPr/>
        </p:nvSpPr>
        <p:spPr>
          <a:xfrm>
            <a:off x="3254368" y="2434007"/>
            <a:ext cx="17875263" cy="2543151"/>
          </a:xfrm>
          <a:prstGeom prst="rect">
            <a:avLst/>
          </a:prstGeom>
          <a:noFill/>
          <a:ln>
            <a:noFill/>
          </a:ln>
        </p:spPr>
        <p:txBody>
          <a:bodyPr anchorCtr="0" anchor="ctr" bIns="71425" lIns="71425" spcFirstLastPara="1" rIns="71425" wrap="square" tIns="71425">
            <a:spAutoFit/>
          </a:bodyPr>
          <a:lstStyle/>
          <a:p>
            <a:pPr indent="0" lvl="0" marL="0" marR="0" rtl="0" algn="ctr">
              <a:lnSpc>
                <a:spcPct val="110000"/>
              </a:lnSpc>
              <a:spcBef>
                <a:spcPts val="0"/>
              </a:spcBef>
              <a:spcAft>
                <a:spcPts val="0"/>
              </a:spcAft>
              <a:buClr>
                <a:srgbClr val="22304B"/>
              </a:buClr>
              <a:buSzPts val="7500"/>
              <a:buFont typeface="Lato"/>
              <a:buNone/>
            </a:pPr>
            <a:r>
              <a:rPr b="1" i="0" lang="en-US" sz="7500" u="none" cap="none" strike="noStrike">
                <a:solidFill>
                  <a:srgbClr val="22304B"/>
                </a:solidFill>
                <a:latin typeface="Lato"/>
                <a:ea typeface="Lato"/>
                <a:cs typeface="Lato"/>
                <a:sym typeface="Lato"/>
              </a:rPr>
              <a:t>Example: </a:t>
            </a:r>
            <a:endParaRPr/>
          </a:p>
          <a:p>
            <a:pPr indent="0" lvl="0" marL="0" marR="0" rtl="0" algn="ctr">
              <a:lnSpc>
                <a:spcPct val="110000"/>
              </a:lnSpc>
              <a:spcBef>
                <a:spcPts val="0"/>
              </a:spcBef>
              <a:spcAft>
                <a:spcPts val="0"/>
              </a:spcAft>
              <a:buClr>
                <a:srgbClr val="22304B"/>
              </a:buClr>
              <a:buSzPts val="7500"/>
              <a:buFont typeface="Lato"/>
              <a:buNone/>
            </a:pPr>
            <a:r>
              <a:rPr b="1" i="0" lang="en-US" sz="7500" u="none" cap="none" strike="noStrike">
                <a:solidFill>
                  <a:srgbClr val="22304B"/>
                </a:solidFill>
                <a:latin typeface="Lato"/>
                <a:ea typeface="Lato"/>
                <a:cs typeface="Lato"/>
                <a:sym typeface="Lato"/>
              </a:rPr>
              <a:t>“Isn’t this already included in the price?”</a:t>
            </a:r>
            <a:endParaRPr/>
          </a:p>
        </p:txBody>
      </p:sp>
      <p:sp>
        <p:nvSpPr>
          <p:cNvPr id="444" name="Google Shape;444;p56"/>
          <p:cNvSpPr txBox="1"/>
          <p:nvPr/>
        </p:nvSpPr>
        <p:spPr>
          <a:xfrm>
            <a:off x="3525319" y="7160080"/>
            <a:ext cx="17333363" cy="243840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22304B"/>
              </a:buClr>
              <a:buSzPts val="5000"/>
              <a:buFont typeface="Lato"/>
              <a:buNone/>
            </a:pPr>
            <a:r>
              <a:rPr b="0" i="1" lang="en-US" sz="5000" u="none" cap="none" strike="noStrike">
                <a:solidFill>
                  <a:srgbClr val="22304B"/>
                </a:solidFill>
                <a:latin typeface="Lato"/>
                <a:ea typeface="Lato"/>
                <a:cs typeface="Lato"/>
                <a:sym typeface="Lato"/>
              </a:rPr>
              <a:t>“What I’m hearing is that you’re wondering why this isn’t included in the price you’re already paying. I understand how you feel and other clients have felt the same way…”</a:t>
            </a:r>
            <a:endParaRPr/>
          </a:p>
        </p:txBody>
      </p:sp>
      <p:pic>
        <p:nvPicPr>
          <p:cNvPr descr="Google Shape;217;p45" id="445" name="Google Shape;445;p56"/>
          <p:cNvPicPr preferRelativeResize="0"/>
          <p:nvPr/>
        </p:nvPicPr>
        <p:blipFill rotWithShape="1">
          <a:blip r:embed="rId4">
            <a:alphaModFix/>
          </a:blip>
          <a:srcRect b="0" l="0" r="0" t="0"/>
          <a:stretch/>
        </p:blipFill>
        <p:spPr>
          <a:xfrm>
            <a:off x="0" y="0"/>
            <a:ext cx="24384000" cy="1371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0"/>
          <p:cNvSpPr txBox="1"/>
          <p:nvPr/>
        </p:nvSpPr>
        <p:spPr>
          <a:xfrm>
            <a:off x="4429980" y="3971990"/>
            <a:ext cx="15524040" cy="1854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147" name="Google Shape;147;p30"/>
          <p:cNvSpPr txBox="1"/>
          <p:nvPr/>
        </p:nvSpPr>
        <p:spPr>
          <a:xfrm>
            <a:off x="1654302" y="6345963"/>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368;p39" id="148" name="Google Shape;148;p30"/>
          <p:cNvPicPr preferRelativeResize="0"/>
          <p:nvPr/>
        </p:nvPicPr>
        <p:blipFill rotWithShape="1">
          <a:blip r:embed="rId3">
            <a:alphaModFix/>
          </a:blip>
          <a:srcRect b="0" l="0" r="0" t="0"/>
          <a:stretch/>
        </p:blipFill>
        <p:spPr>
          <a:xfrm>
            <a:off x="-30679" y="13226791"/>
            <a:ext cx="24445361" cy="931986"/>
          </a:xfrm>
          <a:prstGeom prst="rect">
            <a:avLst/>
          </a:prstGeom>
          <a:noFill/>
          <a:ln>
            <a:noFill/>
          </a:ln>
        </p:spPr>
      </p:pic>
      <p:pic>
        <p:nvPicPr>
          <p:cNvPr descr="Google Shape;369;p39" id="149" name="Google Shape;149;p30"/>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150" name="Google Shape;150;p30"/>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71;p39" id="151" name="Google Shape;151;p30"/>
          <p:cNvPicPr preferRelativeResize="0"/>
          <p:nvPr/>
        </p:nvPicPr>
        <p:blipFill rotWithShape="1">
          <a:blip r:embed="rId4">
            <a:alphaModFix/>
          </a:blip>
          <a:srcRect b="0" l="0" r="0" t="0"/>
          <a:stretch/>
        </p:blipFill>
        <p:spPr>
          <a:xfrm>
            <a:off x="18567510" y="12641733"/>
            <a:ext cx="5740404" cy="584204"/>
          </a:xfrm>
          <a:prstGeom prst="rect">
            <a:avLst/>
          </a:prstGeom>
          <a:noFill/>
          <a:ln>
            <a:noFill/>
          </a:ln>
        </p:spPr>
      </p:pic>
      <p:sp>
        <p:nvSpPr>
          <p:cNvPr id="152" name="Google Shape;152;p30"/>
          <p:cNvSpPr txBox="1"/>
          <p:nvPr/>
        </p:nvSpPr>
        <p:spPr>
          <a:xfrm>
            <a:off x="1179448" y="3738426"/>
            <a:ext cx="22025104" cy="5130801"/>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If you said YES to any one of these, </a:t>
            </a:r>
            <a:endParaRPr/>
          </a:p>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you have a money leak in your firm that needs to be fixed ASAP!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7"/>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51" name="Google Shape;451;p57"/>
          <p:cNvSpPr txBox="1"/>
          <p:nvPr/>
        </p:nvSpPr>
        <p:spPr>
          <a:xfrm>
            <a:off x="780625" y="510081"/>
            <a:ext cx="2282275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Engagement Letters are a MUST!</a:t>
            </a:r>
            <a:endParaRPr/>
          </a:p>
        </p:txBody>
      </p:sp>
      <p:sp>
        <p:nvSpPr>
          <p:cNvPr id="452" name="Google Shape;452;p57"/>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22;p46" id="453" name="Google Shape;453;p57"/>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sp>
        <p:nvSpPr>
          <p:cNvPr id="454" name="Google Shape;454;p57"/>
          <p:cNvSpPr txBox="1"/>
          <p:nvPr/>
        </p:nvSpPr>
        <p:spPr>
          <a:xfrm>
            <a:off x="1334098" y="3490850"/>
            <a:ext cx="21715802" cy="8483601"/>
          </a:xfrm>
          <a:prstGeom prst="rect">
            <a:avLst/>
          </a:prstGeom>
          <a:noFill/>
          <a:ln>
            <a:noFill/>
          </a:ln>
        </p:spPr>
        <p:txBody>
          <a:bodyPr anchorCtr="0" anchor="t" bIns="0" lIns="0" spcFirstLastPara="1" rIns="0" wrap="square" tIns="0">
            <a:spAutoFit/>
          </a:bodyPr>
          <a:lstStyle/>
          <a:p>
            <a:pPr indent="-501315" lvl="0" marL="501315"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A solid engagement letter will eliminate any confusion for you AND the client about what is being provided and how it’s being delivered</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Focus on details. Break down exactly what you’ll be doing for that client</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Examples: the exact number of bank reconciliations, vendor payments, payroll checks, tax returns, and so on. </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Let the numbers and what is in writing (not you) do the talking! </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When you really reflect the true scope and value of what you do it’s always easier to name your price and get paid for your worth and never have scope creep!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8"/>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60" name="Google Shape;460;p58"/>
          <p:cNvSpPr txBox="1"/>
          <p:nvPr/>
        </p:nvSpPr>
        <p:spPr>
          <a:xfrm>
            <a:off x="780625" y="510081"/>
            <a:ext cx="2282275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Engagement Letter Tips</a:t>
            </a:r>
            <a:endParaRPr/>
          </a:p>
        </p:txBody>
      </p:sp>
      <p:sp>
        <p:nvSpPr>
          <p:cNvPr id="461" name="Google Shape;461;p58"/>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31;p47" id="462" name="Google Shape;462;p58"/>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sp>
        <p:nvSpPr>
          <p:cNvPr id="463" name="Google Shape;463;p58"/>
          <p:cNvSpPr txBox="1"/>
          <p:nvPr/>
        </p:nvSpPr>
        <p:spPr>
          <a:xfrm>
            <a:off x="1334098" y="3240583"/>
            <a:ext cx="21715802" cy="8737602"/>
          </a:xfrm>
          <a:prstGeom prst="rect">
            <a:avLst/>
          </a:prstGeom>
          <a:noFill/>
          <a:ln>
            <a:noFill/>
          </a:ln>
        </p:spPr>
        <p:txBody>
          <a:bodyPr anchorCtr="0" anchor="t" bIns="0" lIns="0" spcFirstLastPara="1" rIns="0" wrap="square" tIns="0">
            <a:spAutoFit/>
          </a:bodyPr>
          <a:lstStyle/>
          <a:p>
            <a:pPr indent="-501315" lvl="0" marL="501315"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Always have engagement letters ready at the time of the sales meeting</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Have what is included and what is NOT included in the scope of the engagement</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Have it signed BEFORE you do any work!</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Include regular meetings or regular follow up to ensure needs are being met and be able to anticipate scope creep ahead of time.</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New service needed = new meeting and new engagement letter!</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Use technologies and platforms that enhance the client experience &amp; make your life easier, like Ignition!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9"/>
          <p:cNvSpPr txBox="1"/>
          <p:nvPr/>
        </p:nvSpPr>
        <p:spPr>
          <a:xfrm>
            <a:off x="4429979" y="3971990"/>
            <a:ext cx="15524042" cy="1854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469" name="Google Shape;469;p59"/>
          <p:cNvSpPr txBox="1"/>
          <p:nvPr/>
        </p:nvSpPr>
        <p:spPr>
          <a:xfrm>
            <a:off x="1654302" y="6345963"/>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294;p36" id="470" name="Google Shape;470;p59"/>
          <p:cNvPicPr preferRelativeResize="0"/>
          <p:nvPr/>
        </p:nvPicPr>
        <p:blipFill rotWithShape="1">
          <a:blip r:embed="rId3">
            <a:alphaModFix/>
          </a:blip>
          <a:srcRect b="0" l="0" r="0" t="0"/>
          <a:stretch/>
        </p:blipFill>
        <p:spPr>
          <a:xfrm>
            <a:off x="-30679" y="13226791"/>
            <a:ext cx="24445361" cy="931987"/>
          </a:xfrm>
          <a:prstGeom prst="rect">
            <a:avLst/>
          </a:prstGeom>
          <a:noFill/>
          <a:ln>
            <a:noFill/>
          </a:ln>
        </p:spPr>
      </p:pic>
      <p:pic>
        <p:nvPicPr>
          <p:cNvPr descr="Google Shape;295;p36" id="471" name="Google Shape;471;p59"/>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472" name="Google Shape;472;p59"/>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97;p36" id="473" name="Google Shape;473;p59"/>
          <p:cNvPicPr preferRelativeResize="0"/>
          <p:nvPr/>
        </p:nvPicPr>
        <p:blipFill rotWithShape="1">
          <a:blip r:embed="rId4">
            <a:alphaModFix/>
          </a:blip>
          <a:srcRect b="0" l="0" r="0" t="0"/>
          <a:stretch/>
        </p:blipFill>
        <p:spPr>
          <a:xfrm>
            <a:off x="18567510" y="12641733"/>
            <a:ext cx="5740404" cy="584205"/>
          </a:xfrm>
          <a:prstGeom prst="rect">
            <a:avLst/>
          </a:prstGeom>
          <a:noFill/>
          <a:ln>
            <a:noFill/>
          </a:ln>
        </p:spPr>
      </p:pic>
      <p:sp>
        <p:nvSpPr>
          <p:cNvPr id="474" name="Google Shape;474;p59"/>
          <p:cNvSpPr txBox="1"/>
          <p:nvPr/>
        </p:nvSpPr>
        <p:spPr>
          <a:xfrm>
            <a:off x="2555099" y="3458197"/>
            <a:ext cx="19273802" cy="6197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Scope Creep is a GOOD thing when managed properly. Start embracing it, expecting it, and get excited when it happens!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0"/>
          <p:cNvSpPr txBox="1"/>
          <p:nvPr/>
        </p:nvSpPr>
        <p:spPr>
          <a:xfrm>
            <a:off x="4429980" y="3971990"/>
            <a:ext cx="15524040" cy="1854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480" name="Google Shape;480;p60"/>
          <p:cNvSpPr txBox="1"/>
          <p:nvPr/>
        </p:nvSpPr>
        <p:spPr>
          <a:xfrm>
            <a:off x="1654302" y="6345963"/>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368;p39" id="481" name="Google Shape;481;p60"/>
          <p:cNvPicPr preferRelativeResize="0"/>
          <p:nvPr/>
        </p:nvPicPr>
        <p:blipFill rotWithShape="1">
          <a:blip r:embed="rId3">
            <a:alphaModFix/>
          </a:blip>
          <a:srcRect b="0" l="0" r="0" t="0"/>
          <a:stretch/>
        </p:blipFill>
        <p:spPr>
          <a:xfrm>
            <a:off x="-30679" y="13226791"/>
            <a:ext cx="24445361" cy="931986"/>
          </a:xfrm>
          <a:prstGeom prst="rect">
            <a:avLst/>
          </a:prstGeom>
          <a:noFill/>
          <a:ln>
            <a:noFill/>
          </a:ln>
        </p:spPr>
      </p:pic>
      <p:pic>
        <p:nvPicPr>
          <p:cNvPr descr="Google Shape;369;p39" id="482" name="Google Shape;482;p60"/>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483" name="Google Shape;483;p60"/>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71;p39" id="484" name="Google Shape;484;p60"/>
          <p:cNvPicPr preferRelativeResize="0"/>
          <p:nvPr/>
        </p:nvPicPr>
        <p:blipFill rotWithShape="1">
          <a:blip r:embed="rId4">
            <a:alphaModFix/>
          </a:blip>
          <a:srcRect b="0" l="0" r="0" t="0"/>
          <a:stretch/>
        </p:blipFill>
        <p:spPr>
          <a:xfrm>
            <a:off x="18567510" y="12641733"/>
            <a:ext cx="5740404" cy="584204"/>
          </a:xfrm>
          <a:prstGeom prst="rect">
            <a:avLst/>
          </a:prstGeom>
          <a:noFill/>
          <a:ln>
            <a:noFill/>
          </a:ln>
        </p:spPr>
      </p:pic>
      <p:sp>
        <p:nvSpPr>
          <p:cNvPr id="485" name="Google Shape;485;p60"/>
          <p:cNvSpPr txBox="1"/>
          <p:nvPr/>
        </p:nvSpPr>
        <p:spPr>
          <a:xfrm>
            <a:off x="3289179" y="4573327"/>
            <a:ext cx="17805641" cy="3378201"/>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Money Leak #4: </a:t>
            </a:r>
            <a:endParaRPr/>
          </a:p>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A/R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1"/>
          <p:cNvSpPr/>
          <p:nvPr/>
        </p:nvSpPr>
        <p:spPr>
          <a:xfrm>
            <a:off x="-148831" y="12649199"/>
            <a:ext cx="24681603" cy="3001504"/>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49;p46" id="491" name="Google Shape;491;p61"/>
          <p:cNvPicPr preferRelativeResize="0"/>
          <p:nvPr/>
        </p:nvPicPr>
        <p:blipFill rotWithShape="1">
          <a:blip r:embed="rId3">
            <a:alphaModFix/>
          </a:blip>
          <a:srcRect b="0" l="0" r="0" t="0"/>
          <a:stretch/>
        </p:blipFill>
        <p:spPr>
          <a:xfrm>
            <a:off x="18567510" y="12895733"/>
            <a:ext cx="5740404" cy="584204"/>
          </a:xfrm>
          <a:prstGeom prst="rect">
            <a:avLst/>
          </a:prstGeom>
          <a:noFill/>
          <a:ln>
            <a:noFill/>
          </a:ln>
        </p:spPr>
      </p:pic>
      <p:pic>
        <p:nvPicPr>
          <p:cNvPr descr="Google Shape;217;p45" id="492" name="Google Shape;492;p61"/>
          <p:cNvPicPr preferRelativeResize="0"/>
          <p:nvPr/>
        </p:nvPicPr>
        <p:blipFill rotWithShape="1">
          <a:blip r:embed="rId4">
            <a:alphaModFix/>
          </a:blip>
          <a:srcRect b="0" l="0" r="0" t="0"/>
          <a:stretch/>
        </p:blipFill>
        <p:spPr>
          <a:xfrm>
            <a:off x="0" y="0"/>
            <a:ext cx="24384000" cy="13716000"/>
          </a:xfrm>
          <a:prstGeom prst="rect">
            <a:avLst/>
          </a:prstGeom>
          <a:noFill/>
          <a:ln>
            <a:noFill/>
          </a:ln>
        </p:spPr>
      </p:pic>
      <p:sp>
        <p:nvSpPr>
          <p:cNvPr id="493" name="Google Shape;493;p61"/>
          <p:cNvSpPr txBox="1"/>
          <p:nvPr/>
        </p:nvSpPr>
        <p:spPr>
          <a:xfrm>
            <a:off x="3605524" y="7342635"/>
            <a:ext cx="17172952" cy="22860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3314C"/>
              </a:buClr>
              <a:buSzPts val="5000"/>
              <a:buFont typeface="Lato"/>
              <a:buNone/>
            </a:pPr>
            <a:r>
              <a:rPr b="0" i="0" lang="en-US" sz="5000" u="none" cap="none" strike="noStrike">
                <a:solidFill>
                  <a:srgbClr val="23314C"/>
                </a:solidFill>
                <a:latin typeface="Lato"/>
                <a:ea typeface="Lato"/>
                <a:cs typeface="Lato"/>
                <a:sym typeface="Lato"/>
              </a:rPr>
              <a:t>Sending proposals, quotes, billing clients and chasing low value clients </a:t>
            </a:r>
            <a:r>
              <a:rPr b="1" i="0" lang="en-US" sz="5000" u="none" cap="none" strike="noStrike">
                <a:solidFill>
                  <a:srgbClr val="23314C"/>
                </a:solidFill>
                <a:latin typeface="Lato"/>
                <a:ea typeface="Lato"/>
                <a:cs typeface="Lato"/>
                <a:sym typeface="Lato"/>
              </a:rPr>
              <a:t>for payments wastes your time, energy and money. </a:t>
            </a:r>
            <a:r>
              <a:rPr b="0" i="0" lang="en-US" sz="5000" u="none" cap="none" strike="noStrike">
                <a:solidFill>
                  <a:srgbClr val="23314C"/>
                </a:solidFill>
                <a:latin typeface="Lato"/>
                <a:ea typeface="Lato"/>
                <a:cs typeface="Lato"/>
                <a:sym typeface="Lato"/>
              </a:rPr>
              <a:t>Why would you waste your time being a bill collector? </a:t>
            </a:r>
            <a:endParaRPr/>
          </a:p>
        </p:txBody>
      </p:sp>
      <p:sp>
        <p:nvSpPr>
          <p:cNvPr id="494" name="Google Shape;494;p61"/>
          <p:cNvSpPr txBox="1"/>
          <p:nvPr/>
        </p:nvSpPr>
        <p:spPr>
          <a:xfrm>
            <a:off x="4506889" y="3085396"/>
            <a:ext cx="15370223" cy="22860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3314C"/>
              </a:buClr>
              <a:buSzPts val="7500"/>
              <a:buFont typeface="Lato"/>
              <a:buNone/>
            </a:pPr>
            <a:r>
              <a:rPr b="1" i="0" lang="en-US" sz="7500" u="none" cap="none" strike="noStrike">
                <a:solidFill>
                  <a:srgbClr val="23314C"/>
                </a:solidFill>
                <a:latin typeface="Lato"/>
                <a:ea typeface="Lato"/>
                <a:cs typeface="Lato"/>
                <a:sym typeface="Lato"/>
              </a:rPr>
              <a:t>Your expertise and knowledge is your most valuable asset.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2"/>
          <p:cNvSpPr/>
          <p:nvPr/>
        </p:nvSpPr>
        <p:spPr>
          <a:xfrm>
            <a:off x="-148831" y="-228603"/>
            <a:ext cx="24681603" cy="2798106"/>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00" name="Google Shape;500;p62"/>
          <p:cNvSpPr txBox="1"/>
          <p:nvPr/>
        </p:nvSpPr>
        <p:spPr>
          <a:xfrm>
            <a:off x="802871" y="510050"/>
            <a:ext cx="22778258"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THE OLD WAY: Chasing Payments &amp; A/R</a:t>
            </a:r>
            <a:endParaRPr/>
          </a:p>
        </p:txBody>
      </p:sp>
      <p:sp>
        <p:nvSpPr>
          <p:cNvPr id="501" name="Google Shape;501;p62"/>
          <p:cNvSpPr txBox="1"/>
          <p:nvPr/>
        </p:nvSpPr>
        <p:spPr>
          <a:xfrm>
            <a:off x="1571547" y="3443750"/>
            <a:ext cx="21240903" cy="8331201"/>
          </a:xfrm>
          <a:prstGeom prst="rect">
            <a:avLst/>
          </a:prstGeom>
          <a:noFill/>
          <a:ln>
            <a:noFill/>
          </a:ln>
        </p:spPr>
        <p:txBody>
          <a:bodyPr anchorCtr="0" anchor="ctr" bIns="50800" lIns="50800" spcFirstLastPara="1" rIns="50800" wrap="square" tIns="50800">
            <a:spAutoFit/>
          </a:bodyPr>
          <a:lstStyle/>
          <a:p>
            <a:pPr indent="-501315" lvl="0" marL="501315" marR="0" rtl="0" algn="l">
              <a:lnSpc>
                <a:spcPct val="110000"/>
              </a:lnSpc>
              <a:spcBef>
                <a:spcPts val="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Servicing and pleasing too many</a:t>
            </a:r>
            <a:r>
              <a:rPr b="1" i="0" lang="en-US" sz="5000" u="none" cap="none" strike="noStrike">
                <a:solidFill>
                  <a:srgbClr val="23314C"/>
                </a:solidFill>
                <a:latin typeface="Lato"/>
                <a:ea typeface="Lato"/>
                <a:cs typeface="Lato"/>
                <a:sym typeface="Lato"/>
              </a:rPr>
              <a:t> low paying clients</a:t>
            </a:r>
            <a:r>
              <a:rPr b="0" i="0" lang="en-US" sz="5000" u="none" cap="none" strike="noStrike">
                <a:solidFill>
                  <a:srgbClr val="23314C"/>
                </a:solidFill>
                <a:latin typeface="Lato"/>
                <a:ea typeface="Lato"/>
                <a:cs typeface="Lato"/>
                <a:sym typeface="Lato"/>
              </a:rPr>
              <a:t> by doing free work or giving discounts</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Sending out </a:t>
            </a:r>
            <a:r>
              <a:rPr b="1" i="0" lang="en-US" sz="5000" u="none" cap="none" strike="noStrike">
                <a:solidFill>
                  <a:srgbClr val="23314C"/>
                </a:solidFill>
                <a:latin typeface="Lato"/>
                <a:ea typeface="Lato"/>
                <a:cs typeface="Lato"/>
                <a:sym typeface="Lato"/>
              </a:rPr>
              <a:t>hundreds of proposals and quotes, chasing down money </a:t>
            </a:r>
            <a:r>
              <a:rPr b="0" i="0" lang="en-US" sz="5000" u="none" cap="none" strike="noStrike">
                <a:solidFill>
                  <a:srgbClr val="23314C"/>
                </a:solidFill>
                <a:latin typeface="Lato"/>
                <a:ea typeface="Lato"/>
                <a:cs typeface="Lato"/>
                <a:sym typeface="Lato"/>
              </a:rPr>
              <a:t>from clients resulting in </a:t>
            </a:r>
            <a:r>
              <a:rPr b="1" i="0" lang="en-US" sz="5000" u="none" cap="none" strike="noStrike">
                <a:solidFill>
                  <a:srgbClr val="23314C"/>
                </a:solidFill>
                <a:latin typeface="Lato"/>
                <a:ea typeface="Lato"/>
                <a:cs typeface="Lato"/>
                <a:sym typeface="Lato"/>
              </a:rPr>
              <a:t>endless amounts of accounts receivables &amp; cash flow problems. </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3314C"/>
              </a:buClr>
              <a:buSzPts val="5000"/>
              <a:buFont typeface="Lato"/>
              <a:buChar char="•"/>
            </a:pPr>
            <a:r>
              <a:rPr b="1" i="0" lang="en-US" sz="5000" u="none" cap="none" strike="noStrike">
                <a:solidFill>
                  <a:srgbClr val="23314C"/>
                </a:solidFill>
                <a:latin typeface="Lato"/>
                <a:ea typeface="Lato"/>
                <a:cs typeface="Lato"/>
                <a:sym typeface="Lato"/>
              </a:rPr>
              <a:t>Grinding 14 hours per day with no vacations </a:t>
            </a:r>
            <a:r>
              <a:rPr b="0" i="0" lang="en-US" sz="5000" u="none" cap="none" strike="noStrike">
                <a:solidFill>
                  <a:srgbClr val="23314C"/>
                </a:solidFill>
                <a:latin typeface="Lato"/>
                <a:ea typeface="Lato"/>
                <a:cs typeface="Lato"/>
                <a:sym typeface="Lato"/>
              </a:rPr>
              <a:t>because you’re always on the cash flow and exhaustion roller coaster ride </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23314C"/>
              </a:buClr>
              <a:buSzPts val="5000"/>
              <a:buFont typeface="Lato"/>
              <a:buChar char="•"/>
            </a:pPr>
            <a:r>
              <a:rPr b="1" i="0" lang="en-US" sz="5000" u="none" cap="none" strike="noStrike">
                <a:solidFill>
                  <a:srgbClr val="23314C"/>
                </a:solidFill>
                <a:latin typeface="Lato"/>
                <a:ea typeface="Lato"/>
                <a:cs typeface="Lato"/>
                <a:sym typeface="Lato"/>
              </a:rPr>
              <a:t>No motivation or joy, and resenting the work</a:t>
            </a:r>
            <a:r>
              <a:rPr b="0" i="0" lang="en-US" sz="5000" u="none" cap="none" strike="noStrike">
                <a:solidFill>
                  <a:srgbClr val="23314C"/>
                </a:solidFill>
                <a:latin typeface="Lato"/>
                <a:ea typeface="Lato"/>
                <a:cs typeface="Lato"/>
                <a:sym typeface="Lato"/>
              </a:rPr>
              <a:t> you are doing for your clients and wonder why you even started your own firm? </a:t>
            </a:r>
            <a:endParaRPr/>
          </a:p>
        </p:txBody>
      </p:sp>
      <p:sp>
        <p:nvSpPr>
          <p:cNvPr id="502" name="Google Shape;502;p62"/>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59;p47" id="503" name="Google Shape;503;p62"/>
          <p:cNvPicPr preferRelativeResize="0"/>
          <p:nvPr/>
        </p:nvPicPr>
        <p:blipFill rotWithShape="1">
          <a:blip r:embed="rId3">
            <a:alphaModFix/>
          </a:blip>
          <a:srcRect b="0" l="0" r="0" t="0"/>
          <a:stretch/>
        </p:blipFill>
        <p:spPr>
          <a:xfrm>
            <a:off x="18567510" y="12895733"/>
            <a:ext cx="5740404" cy="5842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3"/>
          <p:cNvSpPr/>
          <p:nvPr/>
        </p:nvSpPr>
        <p:spPr>
          <a:xfrm>
            <a:off x="-148831" y="-228603"/>
            <a:ext cx="24681603" cy="2798106"/>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09" name="Google Shape;509;p63"/>
          <p:cNvSpPr txBox="1"/>
          <p:nvPr/>
        </p:nvSpPr>
        <p:spPr>
          <a:xfrm>
            <a:off x="3955043" y="516734"/>
            <a:ext cx="16473916"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THE NEW WAY: Get Paid Upfront</a:t>
            </a:r>
            <a:endParaRPr/>
          </a:p>
        </p:txBody>
      </p:sp>
      <p:grpSp>
        <p:nvGrpSpPr>
          <p:cNvPr id="510" name="Google Shape;510;p63"/>
          <p:cNvGrpSpPr/>
          <p:nvPr/>
        </p:nvGrpSpPr>
        <p:grpSpPr>
          <a:xfrm>
            <a:off x="912804" y="4278488"/>
            <a:ext cx="3446406" cy="3214890"/>
            <a:chOff x="0" y="-1"/>
            <a:chExt cx="3446405" cy="3214888"/>
          </a:xfrm>
        </p:grpSpPr>
        <p:sp>
          <p:nvSpPr>
            <p:cNvPr id="511" name="Google Shape;511;p63"/>
            <p:cNvSpPr/>
            <p:nvPr/>
          </p:nvSpPr>
          <p:spPr>
            <a:xfrm>
              <a:off x="25400" y="-1"/>
              <a:ext cx="3421005" cy="3214888"/>
            </a:xfrm>
            <a:prstGeom prst="rect">
              <a:avLst/>
            </a:prstGeom>
            <a:solidFill>
              <a:srgbClr val="FFFFFF"/>
            </a:solidFill>
            <a:ln>
              <a:noFill/>
            </a:ln>
            <a:effectLst>
              <a:outerShdw blurRad="88900" rotWithShape="0" dir="5400000" dist="25400">
                <a:srgbClr val="000000">
                  <a:alpha val="54117"/>
                </a:srgb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rgbClr val="F8F748"/>
                </a:buClr>
                <a:buSzPts val="1400"/>
                <a:buFont typeface="Arial"/>
                <a:buNone/>
              </a:pPr>
              <a:r>
                <a:t/>
              </a:r>
              <a:endParaRPr b="0" i="0" sz="1400" u="none" cap="none" strike="noStrike">
                <a:solidFill>
                  <a:srgbClr val="F8F748"/>
                </a:solidFill>
                <a:latin typeface="Arial"/>
                <a:ea typeface="Arial"/>
                <a:cs typeface="Arial"/>
                <a:sym typeface="Arial"/>
              </a:endParaRPr>
            </a:p>
          </p:txBody>
        </p:sp>
        <p:sp>
          <p:nvSpPr>
            <p:cNvPr id="512" name="Google Shape;512;p63"/>
            <p:cNvSpPr txBox="1"/>
            <p:nvPr/>
          </p:nvSpPr>
          <p:spPr>
            <a:xfrm>
              <a:off x="0" y="515242"/>
              <a:ext cx="3446405" cy="2159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500"/>
                <a:buFont typeface="Lato"/>
                <a:buNone/>
              </a:pPr>
              <a:r>
                <a:rPr b="0" i="0" lang="en-US" sz="4500" u="none" cap="none" strike="noStrike">
                  <a:solidFill>
                    <a:srgbClr val="23314C"/>
                  </a:solidFill>
                  <a:latin typeface="Lato"/>
                  <a:ea typeface="Lato"/>
                  <a:cs typeface="Lato"/>
                  <a:sym typeface="Lato"/>
                </a:rPr>
                <a:t>GET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23314C"/>
                </a:buClr>
                <a:buSzPts val="4500"/>
                <a:buFont typeface="Lato"/>
                <a:buNone/>
              </a:pPr>
              <a:r>
                <a:rPr b="0" i="0" lang="en-US" sz="4500" u="none" cap="none" strike="noStrike">
                  <a:solidFill>
                    <a:srgbClr val="23314C"/>
                  </a:solidFill>
                  <a:latin typeface="Lato"/>
                  <a:ea typeface="Lato"/>
                  <a:cs typeface="Lato"/>
                  <a:sym typeface="Lato"/>
                </a:rPr>
                <a:t>PAID UPFRONT </a:t>
              </a:r>
              <a:endParaRPr/>
            </a:p>
          </p:txBody>
        </p:sp>
      </p:grpSp>
      <p:sp>
        <p:nvSpPr>
          <p:cNvPr id="513" name="Google Shape;513;p63"/>
          <p:cNvSpPr txBox="1"/>
          <p:nvPr/>
        </p:nvSpPr>
        <p:spPr>
          <a:xfrm>
            <a:off x="2862936" y="9136318"/>
            <a:ext cx="18658128" cy="1752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5400"/>
              <a:buFont typeface="Lato"/>
              <a:buNone/>
            </a:pPr>
            <a:r>
              <a:rPr b="0" i="0" lang="en-US" sz="5400" u="none" cap="none" strike="noStrike">
                <a:solidFill>
                  <a:srgbClr val="23314C"/>
                </a:solidFill>
                <a:latin typeface="Lato"/>
                <a:ea typeface="Lato"/>
                <a:cs typeface="Lato"/>
                <a:sym typeface="Lato"/>
              </a:rPr>
              <a:t>Imagine being able to serve fewer clients, get them better results and go on that long overdue vacation! </a:t>
            </a:r>
            <a:endParaRPr/>
          </a:p>
        </p:txBody>
      </p:sp>
      <p:sp>
        <p:nvSpPr>
          <p:cNvPr id="514" name="Google Shape;514;p63"/>
          <p:cNvSpPr/>
          <p:nvPr/>
        </p:nvSpPr>
        <p:spPr>
          <a:xfrm>
            <a:off x="-148831" y="12649199"/>
            <a:ext cx="24681603" cy="3001504"/>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71;p48" id="515" name="Google Shape;515;p63"/>
          <p:cNvPicPr preferRelativeResize="0"/>
          <p:nvPr/>
        </p:nvPicPr>
        <p:blipFill rotWithShape="1">
          <a:blip r:embed="rId3">
            <a:alphaModFix/>
          </a:blip>
          <a:srcRect b="0" l="0" r="0" t="0"/>
          <a:stretch/>
        </p:blipFill>
        <p:spPr>
          <a:xfrm>
            <a:off x="18567510" y="12895733"/>
            <a:ext cx="5740404" cy="584204"/>
          </a:xfrm>
          <a:prstGeom prst="rect">
            <a:avLst/>
          </a:prstGeom>
          <a:noFill/>
          <a:ln>
            <a:noFill/>
          </a:ln>
        </p:spPr>
      </p:pic>
      <p:sp>
        <p:nvSpPr>
          <p:cNvPr id="516" name="Google Shape;516;p63"/>
          <p:cNvSpPr txBox="1"/>
          <p:nvPr/>
        </p:nvSpPr>
        <p:spPr>
          <a:xfrm>
            <a:off x="4550340" y="5073131"/>
            <a:ext cx="1358941" cy="1625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8E15"/>
              </a:buClr>
              <a:buSzPts val="10000"/>
              <a:buFont typeface="Lato"/>
              <a:buNone/>
            </a:pPr>
            <a:r>
              <a:rPr b="1" i="0" lang="en-US" sz="10000" u="none" cap="none" strike="noStrike">
                <a:solidFill>
                  <a:srgbClr val="FF8E15"/>
                </a:solidFill>
                <a:latin typeface="Lato"/>
                <a:ea typeface="Lato"/>
                <a:cs typeface="Lato"/>
                <a:sym typeface="Lato"/>
              </a:rPr>
              <a:t>=</a:t>
            </a:r>
            <a:endParaRPr/>
          </a:p>
        </p:txBody>
      </p:sp>
      <p:grpSp>
        <p:nvGrpSpPr>
          <p:cNvPr id="517" name="Google Shape;517;p63"/>
          <p:cNvGrpSpPr/>
          <p:nvPr/>
        </p:nvGrpSpPr>
        <p:grpSpPr>
          <a:xfrm>
            <a:off x="5910523" y="4278488"/>
            <a:ext cx="3421006" cy="3214890"/>
            <a:chOff x="0" y="-1"/>
            <a:chExt cx="3421005" cy="3214888"/>
          </a:xfrm>
        </p:grpSpPr>
        <p:sp>
          <p:nvSpPr>
            <p:cNvPr id="518" name="Google Shape;518;p63"/>
            <p:cNvSpPr/>
            <p:nvPr/>
          </p:nvSpPr>
          <p:spPr>
            <a:xfrm>
              <a:off x="0" y="-1"/>
              <a:ext cx="3421005" cy="3214888"/>
            </a:xfrm>
            <a:prstGeom prst="rect">
              <a:avLst/>
            </a:prstGeom>
            <a:solidFill>
              <a:srgbClr val="FFFFFF"/>
            </a:solidFill>
            <a:ln>
              <a:noFill/>
            </a:ln>
            <a:effectLst>
              <a:outerShdw blurRad="88900" rotWithShape="0" dir="5400000" dist="25400">
                <a:srgbClr val="000000">
                  <a:alpha val="54117"/>
                </a:srgb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rgbClr val="F8F748"/>
                </a:buClr>
                <a:buSzPts val="1400"/>
                <a:buFont typeface="Arial"/>
                <a:buNone/>
              </a:pPr>
              <a:r>
                <a:t/>
              </a:r>
              <a:endParaRPr b="0" i="0" sz="1400" u="none" cap="none" strike="noStrike">
                <a:solidFill>
                  <a:srgbClr val="F8F748"/>
                </a:solidFill>
                <a:latin typeface="Arial"/>
                <a:ea typeface="Arial"/>
                <a:cs typeface="Arial"/>
                <a:sym typeface="Arial"/>
              </a:endParaRPr>
            </a:p>
          </p:txBody>
        </p:sp>
        <p:sp>
          <p:nvSpPr>
            <p:cNvPr id="519" name="Google Shape;519;p63"/>
            <p:cNvSpPr txBox="1"/>
            <p:nvPr/>
          </p:nvSpPr>
          <p:spPr>
            <a:xfrm>
              <a:off x="239354" y="515242"/>
              <a:ext cx="2942296" cy="2159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500"/>
                <a:buFont typeface="Lato"/>
                <a:buNone/>
              </a:pPr>
              <a:r>
                <a:rPr b="0" i="0" lang="en-US" sz="4500" u="none" cap="none" strike="noStrike">
                  <a:solidFill>
                    <a:srgbClr val="23314C"/>
                  </a:solidFill>
                  <a:latin typeface="Lato"/>
                  <a:ea typeface="Lato"/>
                  <a:cs typeface="Lato"/>
                  <a:sym typeface="Lato"/>
                </a:rPr>
                <a:t>MORE TIME FREEDOM</a:t>
              </a:r>
              <a:endParaRPr/>
            </a:p>
          </p:txBody>
        </p:sp>
      </p:grpSp>
      <p:grpSp>
        <p:nvGrpSpPr>
          <p:cNvPr id="520" name="Google Shape;520;p63"/>
          <p:cNvGrpSpPr/>
          <p:nvPr/>
        </p:nvGrpSpPr>
        <p:grpSpPr>
          <a:xfrm>
            <a:off x="10527028" y="4265788"/>
            <a:ext cx="3421006" cy="3214890"/>
            <a:chOff x="0" y="-1"/>
            <a:chExt cx="3421005" cy="3214888"/>
          </a:xfrm>
        </p:grpSpPr>
        <p:sp>
          <p:nvSpPr>
            <p:cNvPr id="521" name="Google Shape;521;p63"/>
            <p:cNvSpPr/>
            <p:nvPr/>
          </p:nvSpPr>
          <p:spPr>
            <a:xfrm>
              <a:off x="0" y="-1"/>
              <a:ext cx="3421005" cy="3214888"/>
            </a:xfrm>
            <a:prstGeom prst="rect">
              <a:avLst/>
            </a:prstGeom>
            <a:solidFill>
              <a:srgbClr val="FFFFFF"/>
            </a:solidFill>
            <a:ln>
              <a:noFill/>
            </a:ln>
            <a:effectLst>
              <a:outerShdw blurRad="88900" rotWithShape="0" dir="5400000" dist="25400">
                <a:srgbClr val="000000">
                  <a:alpha val="54117"/>
                </a:srgb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rgbClr val="F8F748"/>
                </a:buClr>
                <a:buSzPts val="1400"/>
                <a:buFont typeface="Arial"/>
                <a:buNone/>
              </a:pPr>
              <a:r>
                <a:t/>
              </a:r>
              <a:endParaRPr b="0" i="0" sz="1400" u="none" cap="none" strike="noStrike">
                <a:solidFill>
                  <a:srgbClr val="F8F748"/>
                </a:solidFill>
                <a:latin typeface="Arial"/>
                <a:ea typeface="Arial"/>
                <a:cs typeface="Arial"/>
                <a:sym typeface="Arial"/>
              </a:endParaRPr>
            </a:p>
          </p:txBody>
        </p:sp>
        <p:sp>
          <p:nvSpPr>
            <p:cNvPr id="522" name="Google Shape;522;p63"/>
            <p:cNvSpPr txBox="1"/>
            <p:nvPr/>
          </p:nvSpPr>
          <p:spPr>
            <a:xfrm>
              <a:off x="239354" y="527942"/>
              <a:ext cx="2942296" cy="2159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500"/>
                <a:buFont typeface="Lato"/>
                <a:buNone/>
              </a:pPr>
              <a:r>
                <a:rPr b="0" i="0" lang="en-US" sz="4500" u="none" cap="none" strike="noStrike">
                  <a:solidFill>
                    <a:srgbClr val="23314C"/>
                  </a:solidFill>
                  <a:latin typeface="Lato"/>
                  <a:ea typeface="Lato"/>
                  <a:cs typeface="Lato"/>
                  <a:sym typeface="Lato"/>
                </a:rPr>
                <a:t>BETTER CASH FLOW</a:t>
              </a:r>
              <a:endParaRPr/>
            </a:p>
          </p:txBody>
        </p:sp>
      </p:grpSp>
      <p:grpSp>
        <p:nvGrpSpPr>
          <p:cNvPr id="523" name="Google Shape;523;p63"/>
          <p:cNvGrpSpPr/>
          <p:nvPr/>
        </p:nvGrpSpPr>
        <p:grpSpPr>
          <a:xfrm>
            <a:off x="15143534" y="4265788"/>
            <a:ext cx="3446404" cy="3214890"/>
            <a:chOff x="0" y="-1"/>
            <a:chExt cx="3446403" cy="3214888"/>
          </a:xfrm>
        </p:grpSpPr>
        <p:sp>
          <p:nvSpPr>
            <p:cNvPr id="524" name="Google Shape;524;p63"/>
            <p:cNvSpPr/>
            <p:nvPr/>
          </p:nvSpPr>
          <p:spPr>
            <a:xfrm>
              <a:off x="0" y="-1"/>
              <a:ext cx="3421004" cy="3214888"/>
            </a:xfrm>
            <a:prstGeom prst="rect">
              <a:avLst/>
            </a:prstGeom>
            <a:solidFill>
              <a:srgbClr val="FFFFFF"/>
            </a:solidFill>
            <a:ln>
              <a:noFill/>
            </a:ln>
            <a:effectLst>
              <a:outerShdw blurRad="88900" rotWithShape="0" dir="5400000" dist="25400">
                <a:srgbClr val="000000">
                  <a:alpha val="54117"/>
                </a:srgb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rgbClr val="F8F748"/>
                </a:buClr>
                <a:buSzPts val="1400"/>
                <a:buFont typeface="Arial"/>
                <a:buNone/>
              </a:pPr>
              <a:r>
                <a:t/>
              </a:r>
              <a:endParaRPr b="0" i="0" sz="1400" u="none" cap="none" strike="noStrike">
                <a:solidFill>
                  <a:srgbClr val="F8F748"/>
                </a:solidFill>
                <a:latin typeface="Arial"/>
                <a:ea typeface="Arial"/>
                <a:cs typeface="Arial"/>
                <a:sym typeface="Arial"/>
              </a:endParaRPr>
            </a:p>
          </p:txBody>
        </p:sp>
        <p:sp>
          <p:nvSpPr>
            <p:cNvPr id="525" name="Google Shape;525;p63"/>
            <p:cNvSpPr txBox="1"/>
            <p:nvPr/>
          </p:nvSpPr>
          <p:spPr>
            <a:xfrm>
              <a:off x="1" y="538792"/>
              <a:ext cx="3446402" cy="2159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500"/>
                <a:buFont typeface="Lato"/>
                <a:buNone/>
              </a:pPr>
              <a:r>
                <a:rPr b="0" i="0" lang="en-US" sz="4500" u="none" cap="none" strike="noStrike">
                  <a:solidFill>
                    <a:srgbClr val="23314C"/>
                  </a:solidFill>
                  <a:latin typeface="Lato"/>
                  <a:ea typeface="Lato"/>
                  <a:cs typeface="Lato"/>
                  <a:sym typeface="Lato"/>
                </a:rPr>
                <a:t>HIGHER VALUE CLIENTS</a:t>
              </a:r>
              <a:endParaRPr/>
            </a:p>
          </p:txBody>
        </p:sp>
      </p:grpSp>
      <p:grpSp>
        <p:nvGrpSpPr>
          <p:cNvPr id="526" name="Google Shape;526;p63"/>
          <p:cNvGrpSpPr/>
          <p:nvPr/>
        </p:nvGrpSpPr>
        <p:grpSpPr>
          <a:xfrm>
            <a:off x="19993111" y="4161150"/>
            <a:ext cx="3478085" cy="3214890"/>
            <a:chOff x="0" y="-1"/>
            <a:chExt cx="3478084" cy="3214889"/>
          </a:xfrm>
        </p:grpSpPr>
        <p:sp>
          <p:nvSpPr>
            <p:cNvPr id="527" name="Google Shape;527;p63"/>
            <p:cNvSpPr/>
            <p:nvPr/>
          </p:nvSpPr>
          <p:spPr>
            <a:xfrm>
              <a:off x="0" y="-1"/>
              <a:ext cx="3421004" cy="3214889"/>
            </a:xfrm>
            <a:prstGeom prst="rect">
              <a:avLst/>
            </a:prstGeom>
            <a:solidFill>
              <a:srgbClr val="FFFFFF"/>
            </a:solidFill>
            <a:ln>
              <a:noFill/>
            </a:ln>
            <a:effectLst>
              <a:outerShdw blurRad="88900" rotWithShape="0" dir="5400000" dist="25400">
                <a:srgbClr val="000000">
                  <a:alpha val="54117"/>
                </a:srgb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rgbClr val="F8F748"/>
                </a:buClr>
                <a:buSzPts val="1400"/>
                <a:buFont typeface="Arial"/>
                <a:buNone/>
              </a:pPr>
              <a:r>
                <a:t/>
              </a:r>
              <a:endParaRPr b="0" i="0" sz="1400" u="none" cap="none" strike="noStrike">
                <a:solidFill>
                  <a:srgbClr val="F8F748"/>
                </a:solidFill>
                <a:latin typeface="Arial"/>
                <a:ea typeface="Arial"/>
                <a:cs typeface="Arial"/>
                <a:sym typeface="Arial"/>
              </a:endParaRPr>
            </a:p>
          </p:txBody>
        </p:sp>
        <p:sp>
          <p:nvSpPr>
            <p:cNvPr id="528" name="Google Shape;528;p63"/>
            <p:cNvSpPr txBox="1"/>
            <p:nvPr/>
          </p:nvSpPr>
          <p:spPr>
            <a:xfrm>
              <a:off x="31680" y="632579"/>
              <a:ext cx="3446404" cy="2159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500"/>
                <a:buFont typeface="Lato"/>
                <a:buNone/>
              </a:pPr>
              <a:r>
                <a:rPr b="0" i="0" lang="en-US" sz="4500" u="none" cap="none" strike="noStrike">
                  <a:solidFill>
                    <a:srgbClr val="23314C"/>
                  </a:solidFill>
                  <a:latin typeface="Lato"/>
                  <a:ea typeface="Lato"/>
                  <a:cs typeface="Lato"/>
                  <a:sym typeface="Lato"/>
                </a:rPr>
                <a:t>MORE PROFIT &amp; REVENUE</a:t>
              </a:r>
              <a:endParaRPr/>
            </a:p>
          </p:txBody>
        </p:sp>
      </p:grpSp>
      <p:sp>
        <p:nvSpPr>
          <p:cNvPr id="529" name="Google Shape;529;p63"/>
          <p:cNvSpPr txBox="1"/>
          <p:nvPr/>
        </p:nvSpPr>
        <p:spPr>
          <a:xfrm>
            <a:off x="9233843" y="5073131"/>
            <a:ext cx="1358941" cy="1625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8E15"/>
              </a:buClr>
              <a:buSzPts val="10000"/>
              <a:buFont typeface="Lato"/>
              <a:buNone/>
            </a:pPr>
            <a:r>
              <a:rPr b="1" i="0" lang="en-US" sz="10000" u="none" cap="none" strike="noStrike">
                <a:solidFill>
                  <a:srgbClr val="FF8E15"/>
                </a:solidFill>
                <a:latin typeface="Lato"/>
                <a:ea typeface="Lato"/>
                <a:cs typeface="Lato"/>
                <a:sym typeface="Lato"/>
              </a:rPr>
              <a:t>=</a:t>
            </a:r>
            <a:endParaRPr/>
          </a:p>
        </p:txBody>
      </p:sp>
      <p:sp>
        <p:nvSpPr>
          <p:cNvPr id="530" name="Google Shape;530;p63"/>
          <p:cNvSpPr txBox="1"/>
          <p:nvPr/>
        </p:nvSpPr>
        <p:spPr>
          <a:xfrm>
            <a:off x="13918170" y="5060431"/>
            <a:ext cx="1358940" cy="1625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8E15"/>
              </a:buClr>
              <a:buSzPts val="10000"/>
              <a:buFont typeface="Lato"/>
              <a:buNone/>
            </a:pPr>
            <a:r>
              <a:rPr b="1" i="0" lang="en-US" sz="10000" u="none" cap="none" strike="noStrike">
                <a:solidFill>
                  <a:srgbClr val="FF8E15"/>
                </a:solidFill>
                <a:latin typeface="Lato"/>
                <a:ea typeface="Lato"/>
                <a:cs typeface="Lato"/>
                <a:sym typeface="Lato"/>
              </a:rPr>
              <a:t>=</a:t>
            </a:r>
            <a:endParaRPr/>
          </a:p>
        </p:txBody>
      </p:sp>
      <p:sp>
        <p:nvSpPr>
          <p:cNvPr id="531" name="Google Shape;531;p63"/>
          <p:cNvSpPr txBox="1"/>
          <p:nvPr/>
        </p:nvSpPr>
        <p:spPr>
          <a:xfrm>
            <a:off x="18602495" y="5060431"/>
            <a:ext cx="1358940" cy="1625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8E15"/>
              </a:buClr>
              <a:buSzPts val="10000"/>
              <a:buFont typeface="Lato"/>
              <a:buNone/>
            </a:pPr>
            <a:r>
              <a:rPr b="1" i="0" lang="en-US" sz="10000" u="none" cap="none" strike="noStrike">
                <a:solidFill>
                  <a:srgbClr val="FF8E15"/>
                </a:solidFill>
                <a:latin typeface="Lato"/>
                <a:ea typeface="Lato"/>
                <a:cs typeface="Lato"/>
                <a:sym typeface="Lato"/>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4"/>
          <p:cNvSpPr txBox="1"/>
          <p:nvPr/>
        </p:nvSpPr>
        <p:spPr>
          <a:xfrm>
            <a:off x="710475" y="3445500"/>
            <a:ext cx="15724800" cy="8661401"/>
          </a:xfrm>
          <a:prstGeom prst="rect">
            <a:avLst/>
          </a:prstGeom>
          <a:noFill/>
          <a:ln>
            <a:noFill/>
          </a:ln>
        </p:spPr>
        <p:txBody>
          <a:bodyPr anchorCtr="0" anchor="ctr" bIns="50800" lIns="50800" spcFirstLastPara="1" rIns="50800" wrap="square" tIns="50800">
            <a:spAutoFit/>
          </a:bodyPr>
          <a:lstStyle/>
          <a:p>
            <a:pPr indent="-451184" lvl="0" marL="451184" marR="0" rtl="0" algn="l">
              <a:lnSpc>
                <a:spcPct val="100000"/>
              </a:lnSpc>
              <a:spcBef>
                <a:spcPts val="0"/>
              </a:spcBef>
              <a:spcAft>
                <a:spcPts val="0"/>
              </a:spcAft>
              <a:buClr>
                <a:srgbClr val="000000"/>
              </a:buClr>
              <a:buSzPts val="4500"/>
              <a:buFont typeface="Lato"/>
              <a:buChar char="•"/>
            </a:pPr>
            <a:r>
              <a:rPr b="0" i="0" lang="en-US" sz="4500" u="none" cap="none" strike="noStrike">
                <a:solidFill>
                  <a:srgbClr val="000000"/>
                </a:solidFill>
                <a:latin typeface="Lato"/>
                <a:ea typeface="Lato"/>
                <a:cs typeface="Lato"/>
                <a:sym typeface="Lato"/>
              </a:rPr>
              <a:t>Felt like a hamster on a wheel, as tired of not seeing her family and not being able to attend her kids' events on weekends</a:t>
            </a:r>
            <a:endParaRPr/>
          </a:p>
          <a:p>
            <a:pPr indent="-451184" lvl="0" marL="451184" marR="0" rtl="0" algn="l">
              <a:lnSpc>
                <a:spcPct val="100000"/>
              </a:lnSpc>
              <a:spcBef>
                <a:spcPts val="2000"/>
              </a:spcBef>
              <a:spcAft>
                <a:spcPts val="0"/>
              </a:spcAft>
              <a:buClr>
                <a:srgbClr val="000000"/>
              </a:buClr>
              <a:buSzPts val="4500"/>
              <a:buFont typeface="Lato"/>
              <a:buChar char="•"/>
            </a:pPr>
            <a:r>
              <a:rPr b="0" i="0" lang="en-US" sz="4500" u="none" cap="none" strike="noStrike">
                <a:solidFill>
                  <a:srgbClr val="000000"/>
                </a:solidFill>
                <a:latin typeface="Lato"/>
                <a:ea typeface="Lato"/>
                <a:cs typeface="Lato"/>
                <a:sym typeface="Lato"/>
              </a:rPr>
              <a:t>Making small changes hadn't done anything to get her firm where she wanted it to be</a:t>
            </a:r>
            <a:endParaRPr/>
          </a:p>
          <a:p>
            <a:pPr indent="-451184" lvl="0" marL="451184" marR="0" rtl="0" algn="l">
              <a:lnSpc>
                <a:spcPct val="100000"/>
              </a:lnSpc>
              <a:spcBef>
                <a:spcPts val="2000"/>
              </a:spcBef>
              <a:spcAft>
                <a:spcPts val="0"/>
              </a:spcAft>
              <a:buClr>
                <a:srgbClr val="000000"/>
              </a:buClr>
              <a:buSzPts val="4500"/>
              <a:buFont typeface="Lato"/>
              <a:buChar char="•"/>
            </a:pPr>
            <a:r>
              <a:rPr b="0" i="0" lang="en-US" sz="4500" u="none" cap="none" strike="noStrike">
                <a:solidFill>
                  <a:srgbClr val="000000"/>
                </a:solidFill>
                <a:latin typeface="Lato"/>
                <a:ea typeface="Lato"/>
                <a:cs typeface="Lato"/>
                <a:sym typeface="Lato"/>
              </a:rPr>
              <a:t>We helped her realize her worth and put herself first</a:t>
            </a:r>
            <a:endParaRPr/>
          </a:p>
          <a:p>
            <a:pPr indent="-451184" lvl="0" marL="451184" marR="0" rtl="0" algn="l">
              <a:lnSpc>
                <a:spcPct val="100000"/>
              </a:lnSpc>
              <a:spcBef>
                <a:spcPts val="2000"/>
              </a:spcBef>
              <a:spcAft>
                <a:spcPts val="0"/>
              </a:spcAft>
              <a:buClr>
                <a:srgbClr val="000000"/>
              </a:buClr>
              <a:buSzPts val="4500"/>
              <a:buFont typeface="Lato"/>
              <a:buChar char="•"/>
            </a:pPr>
            <a:r>
              <a:rPr b="0" i="0" lang="en-US" sz="4500" u="none" cap="none" strike="noStrike">
                <a:solidFill>
                  <a:srgbClr val="000000"/>
                </a:solidFill>
                <a:latin typeface="Lato"/>
                <a:ea typeface="Lato"/>
                <a:cs typeface="Lato"/>
                <a:sym typeface="Lato"/>
              </a:rPr>
              <a:t>She collected $67,000 in accounts receivable and had wins of $20,000 over what I would have charged or did charge in the prior year, and gets paid upfront for everything</a:t>
            </a:r>
            <a:endParaRPr/>
          </a:p>
          <a:p>
            <a:pPr indent="-451184" lvl="0" marL="451184" marR="0" rtl="0" algn="l">
              <a:lnSpc>
                <a:spcPct val="100000"/>
              </a:lnSpc>
              <a:spcBef>
                <a:spcPts val="2000"/>
              </a:spcBef>
              <a:spcAft>
                <a:spcPts val="0"/>
              </a:spcAft>
              <a:buClr>
                <a:srgbClr val="000000"/>
              </a:buClr>
              <a:buSzPts val="4500"/>
              <a:buFont typeface="Lato"/>
              <a:buChar char="•"/>
            </a:pPr>
            <a:r>
              <a:rPr b="0" i="0" lang="en-US" sz="4500" u="none" cap="none" strike="noStrike">
                <a:solidFill>
                  <a:srgbClr val="000000"/>
                </a:solidFill>
                <a:latin typeface="Lato"/>
                <a:ea typeface="Lato"/>
                <a:cs typeface="Lato"/>
                <a:sym typeface="Lato"/>
              </a:rPr>
              <a:t>Has the work/life balance she dreamed of having when she started her firm</a:t>
            </a:r>
            <a:endParaRPr/>
          </a:p>
        </p:txBody>
      </p:sp>
      <p:sp>
        <p:nvSpPr>
          <p:cNvPr id="537" name="Google Shape;537;p64"/>
          <p:cNvSpPr/>
          <p:nvPr/>
        </p:nvSpPr>
        <p:spPr>
          <a:xfrm>
            <a:off x="-148830" y="12649200"/>
            <a:ext cx="24681602" cy="3001501"/>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508;p50" id="538" name="Google Shape;538;p64"/>
          <p:cNvPicPr preferRelativeResize="0"/>
          <p:nvPr/>
        </p:nvPicPr>
        <p:blipFill rotWithShape="1">
          <a:blip r:embed="rId3">
            <a:alphaModFix/>
          </a:blip>
          <a:srcRect b="0" l="0" r="0" t="0"/>
          <a:stretch/>
        </p:blipFill>
        <p:spPr>
          <a:xfrm>
            <a:off x="18567510" y="12895733"/>
            <a:ext cx="5740404" cy="584204"/>
          </a:xfrm>
          <a:prstGeom prst="rect">
            <a:avLst/>
          </a:prstGeom>
          <a:noFill/>
          <a:ln>
            <a:noFill/>
          </a:ln>
        </p:spPr>
      </p:pic>
      <p:pic>
        <p:nvPicPr>
          <p:cNvPr descr="Google Shape;509;p50" id="539" name="Google Shape;539;p64"/>
          <p:cNvPicPr preferRelativeResize="0"/>
          <p:nvPr/>
        </p:nvPicPr>
        <p:blipFill rotWithShape="1">
          <a:blip r:embed="rId4">
            <a:alphaModFix/>
          </a:blip>
          <a:srcRect b="0" l="0" r="0" t="0"/>
          <a:stretch/>
        </p:blipFill>
        <p:spPr>
          <a:xfrm>
            <a:off x="17445600" y="3477995"/>
            <a:ext cx="6298843" cy="8262778"/>
          </a:xfrm>
          <a:prstGeom prst="rect">
            <a:avLst/>
          </a:prstGeom>
          <a:noFill/>
          <a:ln>
            <a:noFill/>
          </a:ln>
        </p:spPr>
      </p:pic>
      <p:sp>
        <p:nvSpPr>
          <p:cNvPr id="540" name="Google Shape;540;p64"/>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41" name="Google Shape;541;p64"/>
          <p:cNvSpPr txBox="1"/>
          <p:nvPr/>
        </p:nvSpPr>
        <p:spPr>
          <a:xfrm>
            <a:off x="2802889" y="516731"/>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Meet Olga…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65"/>
          <p:cNvSpPr txBox="1"/>
          <p:nvPr/>
        </p:nvSpPr>
        <p:spPr>
          <a:xfrm>
            <a:off x="4429980" y="3971990"/>
            <a:ext cx="15524040" cy="1854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547" name="Google Shape;547;p65"/>
          <p:cNvSpPr txBox="1"/>
          <p:nvPr/>
        </p:nvSpPr>
        <p:spPr>
          <a:xfrm>
            <a:off x="1654302" y="6345963"/>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494;p49" id="548" name="Google Shape;548;p65"/>
          <p:cNvPicPr preferRelativeResize="0"/>
          <p:nvPr/>
        </p:nvPicPr>
        <p:blipFill rotWithShape="1">
          <a:blip r:embed="rId3">
            <a:alphaModFix/>
          </a:blip>
          <a:srcRect b="0" l="0" r="0" t="0"/>
          <a:stretch/>
        </p:blipFill>
        <p:spPr>
          <a:xfrm>
            <a:off x="-30679" y="13226791"/>
            <a:ext cx="24445361" cy="931986"/>
          </a:xfrm>
          <a:prstGeom prst="rect">
            <a:avLst/>
          </a:prstGeom>
          <a:noFill/>
          <a:ln>
            <a:noFill/>
          </a:ln>
        </p:spPr>
      </p:pic>
      <p:pic>
        <p:nvPicPr>
          <p:cNvPr descr="Google Shape;495;p49" id="549" name="Google Shape;549;p65"/>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550" name="Google Shape;550;p65"/>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97;p49" id="551" name="Google Shape;551;p65"/>
          <p:cNvPicPr preferRelativeResize="0"/>
          <p:nvPr/>
        </p:nvPicPr>
        <p:blipFill rotWithShape="1">
          <a:blip r:embed="rId4">
            <a:alphaModFix/>
          </a:blip>
          <a:srcRect b="0" l="0" r="0" t="0"/>
          <a:stretch/>
        </p:blipFill>
        <p:spPr>
          <a:xfrm>
            <a:off x="18567510" y="12336933"/>
            <a:ext cx="5740404" cy="584204"/>
          </a:xfrm>
          <a:prstGeom prst="rect">
            <a:avLst/>
          </a:prstGeom>
          <a:noFill/>
          <a:ln>
            <a:noFill/>
          </a:ln>
        </p:spPr>
      </p:pic>
      <p:sp>
        <p:nvSpPr>
          <p:cNvPr id="552" name="Google Shape;552;p65"/>
          <p:cNvSpPr txBox="1"/>
          <p:nvPr/>
        </p:nvSpPr>
        <p:spPr>
          <a:xfrm>
            <a:off x="2284800" y="3915396"/>
            <a:ext cx="19814400" cy="4978401"/>
          </a:xfrm>
          <a:prstGeom prst="rect">
            <a:avLst/>
          </a:prstGeom>
          <a:noFill/>
          <a:ln>
            <a:noFill/>
          </a:ln>
        </p:spPr>
        <p:txBody>
          <a:bodyPr anchorCtr="0" anchor="ctr" bIns="50800" lIns="50800" spcFirstLastPara="1" rIns="50800" wrap="square" tIns="50800">
            <a:spAutoFit/>
          </a:bodyPr>
          <a:lstStyle/>
          <a:p>
            <a:pPr indent="0" lvl="0" marL="0" marR="0" rtl="0" algn="ctr">
              <a:lnSpc>
                <a:spcPct val="110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Getting Paid Upfront </a:t>
            </a:r>
            <a:r>
              <a:rPr b="0" i="0" lang="en-US" sz="10000" u="none" cap="none" strike="noStrike">
                <a:solidFill>
                  <a:srgbClr val="FFFFFF"/>
                </a:solidFill>
                <a:latin typeface="Lato"/>
                <a:ea typeface="Lato"/>
                <a:cs typeface="Lato"/>
                <a:sym typeface="Lato"/>
              </a:rPr>
              <a:t>is the Fastest Path to Income, Freedom and Peace of Mind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6"/>
          <p:cNvSpPr txBox="1"/>
          <p:nvPr/>
        </p:nvSpPr>
        <p:spPr>
          <a:xfrm>
            <a:off x="4429980" y="3971990"/>
            <a:ext cx="15524040" cy="1854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558" name="Google Shape;558;p66"/>
          <p:cNvSpPr txBox="1"/>
          <p:nvPr/>
        </p:nvSpPr>
        <p:spPr>
          <a:xfrm>
            <a:off x="1654302" y="6345963"/>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368;p39" id="559" name="Google Shape;559;p66"/>
          <p:cNvPicPr preferRelativeResize="0"/>
          <p:nvPr/>
        </p:nvPicPr>
        <p:blipFill rotWithShape="1">
          <a:blip r:embed="rId3">
            <a:alphaModFix/>
          </a:blip>
          <a:srcRect b="0" l="0" r="0" t="0"/>
          <a:stretch/>
        </p:blipFill>
        <p:spPr>
          <a:xfrm>
            <a:off x="-30679" y="13226791"/>
            <a:ext cx="24445361" cy="931986"/>
          </a:xfrm>
          <a:prstGeom prst="rect">
            <a:avLst/>
          </a:prstGeom>
          <a:noFill/>
          <a:ln>
            <a:noFill/>
          </a:ln>
        </p:spPr>
      </p:pic>
      <p:pic>
        <p:nvPicPr>
          <p:cNvPr descr="Google Shape;369;p39" id="560" name="Google Shape;560;p66"/>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561" name="Google Shape;561;p66"/>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71;p39" id="562" name="Google Shape;562;p66"/>
          <p:cNvPicPr preferRelativeResize="0"/>
          <p:nvPr/>
        </p:nvPicPr>
        <p:blipFill rotWithShape="1">
          <a:blip r:embed="rId4">
            <a:alphaModFix/>
          </a:blip>
          <a:srcRect b="0" l="0" r="0" t="0"/>
          <a:stretch/>
        </p:blipFill>
        <p:spPr>
          <a:xfrm>
            <a:off x="18567510" y="12641733"/>
            <a:ext cx="5740404" cy="584204"/>
          </a:xfrm>
          <a:prstGeom prst="rect">
            <a:avLst/>
          </a:prstGeom>
          <a:noFill/>
          <a:ln>
            <a:noFill/>
          </a:ln>
        </p:spPr>
      </p:pic>
      <p:sp>
        <p:nvSpPr>
          <p:cNvPr id="563" name="Google Shape;563;p66"/>
          <p:cNvSpPr txBox="1"/>
          <p:nvPr/>
        </p:nvSpPr>
        <p:spPr>
          <a:xfrm>
            <a:off x="3289179" y="4573327"/>
            <a:ext cx="17805600" cy="3378300"/>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Money Leak #5: </a:t>
            </a:r>
            <a:endParaRPr/>
          </a:p>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No Sales System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Google Shape;100;p20" id="157" name="Google Shape;157;p31"/>
          <p:cNvPicPr preferRelativeResize="0"/>
          <p:nvPr/>
        </p:nvPicPr>
        <p:blipFill rotWithShape="1">
          <a:blip r:embed="rId3">
            <a:alphaModFix/>
          </a:blip>
          <a:srcRect b="0" l="0" r="0" t="0"/>
          <a:stretch/>
        </p:blipFill>
        <p:spPr>
          <a:xfrm>
            <a:off x="13517813" y="0"/>
            <a:ext cx="12319788" cy="13716002"/>
          </a:xfrm>
          <a:prstGeom prst="rect">
            <a:avLst/>
          </a:prstGeom>
          <a:noFill/>
          <a:ln>
            <a:noFill/>
          </a:ln>
        </p:spPr>
      </p:pic>
      <p:sp>
        <p:nvSpPr>
          <p:cNvPr id="158" name="Google Shape;158;p31"/>
          <p:cNvSpPr/>
          <p:nvPr/>
        </p:nvSpPr>
        <p:spPr>
          <a:xfrm>
            <a:off x="11104512" y="-2216936"/>
            <a:ext cx="6136985" cy="18149872"/>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59" name="Google Shape;159;p31"/>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60" name="Google Shape;160;p31"/>
          <p:cNvSpPr txBox="1"/>
          <p:nvPr/>
        </p:nvSpPr>
        <p:spPr>
          <a:xfrm>
            <a:off x="3787622" y="471980"/>
            <a:ext cx="16808700" cy="14109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500"/>
              <a:buFont typeface="Lato"/>
              <a:buNone/>
            </a:pPr>
            <a:r>
              <a:rPr b="1" i="0" lang="en-US" sz="8500" u="none" cap="none" strike="noStrike">
                <a:solidFill>
                  <a:srgbClr val="FFFFFF"/>
                </a:solidFill>
                <a:latin typeface="Lato"/>
                <a:ea typeface="Lato"/>
                <a:cs typeface="Lato"/>
                <a:sym typeface="Lato"/>
              </a:rPr>
              <a:t>Why </a:t>
            </a:r>
            <a:r>
              <a:rPr b="1" lang="en-US" sz="8500">
                <a:solidFill>
                  <a:srgbClr val="FFFFFF"/>
                </a:solidFill>
                <a:latin typeface="Lato"/>
                <a:ea typeface="Lato"/>
                <a:cs typeface="Lato"/>
                <a:sym typeface="Lato"/>
              </a:rPr>
              <a:t>W</a:t>
            </a:r>
            <a:r>
              <a:rPr b="1" i="0" lang="en-US" sz="8500" u="none" cap="none" strike="noStrike">
                <a:solidFill>
                  <a:srgbClr val="FFFFFF"/>
                </a:solidFill>
                <a:latin typeface="Lato"/>
                <a:ea typeface="Lato"/>
                <a:cs typeface="Lato"/>
                <a:sym typeface="Lato"/>
              </a:rPr>
              <a:t>ould You Listen to Me?</a:t>
            </a:r>
            <a:endParaRPr/>
          </a:p>
        </p:txBody>
      </p:sp>
      <p:sp>
        <p:nvSpPr>
          <p:cNvPr id="161" name="Google Shape;161;p31"/>
          <p:cNvSpPr txBox="1"/>
          <p:nvPr/>
        </p:nvSpPr>
        <p:spPr>
          <a:xfrm>
            <a:off x="961322" y="3376473"/>
            <a:ext cx="14673900" cy="8625900"/>
          </a:xfrm>
          <a:prstGeom prst="rect">
            <a:avLst/>
          </a:prstGeom>
          <a:noFill/>
          <a:ln>
            <a:noFill/>
          </a:ln>
        </p:spPr>
        <p:txBody>
          <a:bodyPr anchorCtr="0" anchor="ctr" bIns="50800" lIns="50800" spcFirstLastPara="1" rIns="50800" wrap="square" tIns="50800">
            <a:spAutoFit/>
          </a:bodyPr>
          <a:lstStyle/>
          <a:p>
            <a:pPr indent="0" lvl="0" marL="0" marR="0" rtl="0" algn="l">
              <a:lnSpc>
                <a:spcPct val="110000"/>
              </a:lnSpc>
              <a:spcBef>
                <a:spcPts val="0"/>
              </a:spcBef>
              <a:spcAft>
                <a:spcPts val="0"/>
              </a:spcAft>
              <a:buClr>
                <a:srgbClr val="23314C"/>
              </a:buClr>
              <a:buSzPts val="4800"/>
              <a:buFont typeface="Lato"/>
              <a:buNone/>
            </a:pPr>
            <a:r>
              <a:rPr b="0" i="0" lang="en-US" sz="4800" u="none" cap="none" strike="noStrike">
                <a:solidFill>
                  <a:srgbClr val="23314C"/>
                </a:solidFill>
                <a:latin typeface="Lato"/>
                <a:ea typeface="Lato"/>
                <a:cs typeface="Lato"/>
                <a:sym typeface="Lato"/>
              </a:rPr>
              <a:t>Hundreds of my accounting, bookk</a:t>
            </a:r>
            <a:r>
              <a:rPr lang="en-US" sz="4800">
                <a:solidFill>
                  <a:srgbClr val="23314C"/>
                </a:solidFill>
                <a:latin typeface="Lato"/>
                <a:ea typeface="Lato"/>
                <a:cs typeface="Lato"/>
                <a:sym typeface="Lato"/>
              </a:rPr>
              <a:t>e</a:t>
            </a:r>
            <a:r>
              <a:rPr b="0" i="0" lang="en-US" sz="4800" u="none" cap="none" strike="noStrike">
                <a:solidFill>
                  <a:srgbClr val="23314C"/>
                </a:solidFill>
                <a:latin typeface="Lato"/>
                <a:ea typeface="Lato"/>
                <a:cs typeface="Lato"/>
                <a:sym typeface="Lato"/>
              </a:rPr>
              <a:t>eping and tax </a:t>
            </a:r>
            <a:r>
              <a:rPr lang="en-US" sz="4800">
                <a:solidFill>
                  <a:srgbClr val="23314C"/>
                </a:solidFill>
                <a:latin typeface="Lato"/>
                <a:ea typeface="Lato"/>
                <a:cs typeface="Lato"/>
                <a:sym typeface="Lato"/>
              </a:rPr>
              <a:t>firm </a:t>
            </a:r>
            <a:r>
              <a:rPr b="0" i="0" lang="en-US" sz="4800" u="none" cap="none" strike="noStrike">
                <a:solidFill>
                  <a:srgbClr val="23314C"/>
                </a:solidFill>
                <a:latin typeface="Lato"/>
                <a:ea typeface="Lato"/>
                <a:cs typeface="Lato"/>
                <a:sym typeface="Lato"/>
              </a:rPr>
              <a:t>clients have </a:t>
            </a:r>
            <a:r>
              <a:rPr b="1" i="0" lang="en-US" sz="4800" u="none" cap="none" strike="noStrike">
                <a:solidFill>
                  <a:srgbClr val="23314C"/>
                </a:solidFill>
                <a:latin typeface="Lato"/>
                <a:ea typeface="Lato"/>
                <a:cs typeface="Lato"/>
                <a:sym typeface="Lato"/>
              </a:rPr>
              <a:t>doubled their firm revenue</a:t>
            </a:r>
            <a:r>
              <a:rPr b="0" i="0" lang="en-US" sz="4800" u="none" cap="none" strike="noStrike">
                <a:solidFill>
                  <a:srgbClr val="23314C"/>
                </a:solidFill>
                <a:latin typeface="Lato"/>
                <a:ea typeface="Lato"/>
                <a:cs typeface="Lato"/>
                <a:sym typeface="Lato"/>
              </a:rPr>
              <a:t> and gained time freedom by a process that I spent 20+ years perfecting.</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5000"/>
              </a:spcBef>
              <a:spcAft>
                <a:spcPts val="0"/>
              </a:spcAft>
              <a:buClr>
                <a:srgbClr val="23314C"/>
              </a:buClr>
              <a:buSzPts val="4800"/>
              <a:buFont typeface="Lato"/>
              <a:buNone/>
            </a:pPr>
            <a:r>
              <a:rPr b="0" i="0" lang="en-US" sz="4800" u="none" cap="none" strike="noStrike">
                <a:solidFill>
                  <a:srgbClr val="23314C"/>
                </a:solidFill>
                <a:latin typeface="Lato"/>
                <a:ea typeface="Lato"/>
                <a:cs typeface="Lato"/>
                <a:sym typeface="Lato"/>
              </a:rPr>
              <a:t>Our clients have collectively </a:t>
            </a:r>
            <a:r>
              <a:rPr b="1" i="0" lang="en-US" sz="4800" u="none" cap="none" strike="noStrike">
                <a:solidFill>
                  <a:srgbClr val="23314C"/>
                </a:solidFill>
                <a:latin typeface="Lato"/>
                <a:ea typeface="Lato"/>
                <a:cs typeface="Lato"/>
                <a:sym typeface="Lato"/>
              </a:rPr>
              <a:t>increased </a:t>
            </a:r>
            <a:r>
              <a:rPr b="0" i="0" lang="en-US" sz="4800" u="none" cap="none" strike="noStrike">
                <a:solidFill>
                  <a:srgbClr val="23314C"/>
                </a:solidFill>
                <a:latin typeface="Lato"/>
                <a:ea typeface="Lato"/>
                <a:cs typeface="Lato"/>
                <a:sym typeface="Lato"/>
              </a:rPr>
              <a:t>their revenue over </a:t>
            </a:r>
            <a:r>
              <a:rPr b="1" i="0" lang="en-US" sz="4800" u="none" cap="none" strike="noStrike">
                <a:solidFill>
                  <a:srgbClr val="23314C"/>
                </a:solidFill>
                <a:latin typeface="Lato"/>
                <a:ea typeface="Lato"/>
                <a:cs typeface="Lato"/>
                <a:sym typeface="Lato"/>
              </a:rPr>
              <a:t>$20 Million</a:t>
            </a:r>
            <a:r>
              <a:rPr b="0" i="0" lang="en-US" sz="4800" u="none" cap="none" strike="noStrike">
                <a:solidFill>
                  <a:srgbClr val="23314C"/>
                </a:solidFill>
                <a:latin typeface="Lato"/>
                <a:ea typeface="Lato"/>
                <a:cs typeface="Lato"/>
                <a:sym typeface="Lato"/>
              </a:rPr>
              <a:t> from their </a:t>
            </a:r>
            <a:r>
              <a:rPr b="1" i="0" lang="en-US" sz="4800" u="none" cap="none" strike="noStrike">
                <a:solidFill>
                  <a:srgbClr val="23314C"/>
                </a:solidFill>
                <a:latin typeface="Lato"/>
                <a:ea typeface="Lato"/>
                <a:cs typeface="Lato"/>
                <a:sym typeface="Lato"/>
              </a:rPr>
              <a:t>base revenues</a:t>
            </a:r>
            <a:r>
              <a:rPr b="0" i="0" lang="en-US" sz="4800" u="none" cap="none" strike="noStrike">
                <a:solidFill>
                  <a:srgbClr val="23314C"/>
                </a:solidFill>
                <a:latin typeface="Lato"/>
                <a:ea typeface="Lato"/>
                <a:cs typeface="Lato"/>
                <a:sym typeface="Lato"/>
              </a:rPr>
              <a:t>.</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5000"/>
              </a:spcBef>
              <a:spcAft>
                <a:spcPts val="0"/>
              </a:spcAft>
              <a:buClr>
                <a:srgbClr val="23314C"/>
              </a:buClr>
              <a:buSzPts val="4800"/>
              <a:buFont typeface="Lato"/>
              <a:buNone/>
            </a:pPr>
            <a:r>
              <a:rPr b="0" i="0" lang="en-US" sz="4800" u="none" cap="none" strike="noStrike">
                <a:solidFill>
                  <a:srgbClr val="23314C"/>
                </a:solidFill>
                <a:latin typeface="Lato"/>
                <a:ea typeface="Lato"/>
                <a:cs typeface="Lato"/>
                <a:sym typeface="Lato"/>
              </a:rPr>
              <a:t>When it comes to accountants and tax pros, to get these </a:t>
            </a:r>
            <a:r>
              <a:rPr b="1" i="0" lang="en-US" sz="4800" u="none" cap="none" strike="noStrike">
                <a:solidFill>
                  <a:srgbClr val="23314C"/>
                </a:solidFill>
                <a:latin typeface="Lato"/>
                <a:ea typeface="Lato"/>
                <a:cs typeface="Lato"/>
                <a:sym typeface="Lato"/>
              </a:rPr>
              <a:t>transformational results</a:t>
            </a:r>
            <a:r>
              <a:rPr b="0" i="0" lang="en-US" sz="4800" u="none" cap="none" strike="noStrike">
                <a:solidFill>
                  <a:srgbClr val="23314C"/>
                </a:solidFill>
                <a:latin typeface="Lato"/>
                <a:ea typeface="Lato"/>
                <a:cs typeface="Lato"/>
                <a:sym typeface="Lato"/>
              </a:rPr>
              <a:t>,  </a:t>
            </a:r>
            <a:r>
              <a:rPr b="1" i="0" lang="en-US" sz="4800" u="none" cap="none" strike="noStrike">
                <a:solidFill>
                  <a:srgbClr val="23314C"/>
                </a:solidFill>
                <a:latin typeface="Lato"/>
                <a:ea typeface="Lato"/>
                <a:cs typeface="Lato"/>
                <a:sym typeface="Lato"/>
              </a:rPr>
              <a:t>we are the best at what we do</a:t>
            </a:r>
            <a:r>
              <a:rPr b="0" i="0" lang="en-US" sz="4800" u="none" cap="none" strike="noStrike">
                <a:solidFill>
                  <a:srgbClr val="23314C"/>
                </a:solidFill>
                <a:latin typeface="Lato"/>
                <a:ea typeface="Lato"/>
                <a:cs typeface="Lato"/>
                <a:sym typeface="Lato"/>
              </a:rPr>
              <a:t>. </a:t>
            </a:r>
            <a:endParaRPr/>
          </a:p>
        </p:txBody>
      </p:sp>
      <p:sp>
        <p:nvSpPr>
          <p:cNvPr id="162" name="Google Shape;162;p31"/>
          <p:cNvSpPr/>
          <p:nvPr/>
        </p:nvSpPr>
        <p:spPr>
          <a:xfrm>
            <a:off x="-148829" y="12649199"/>
            <a:ext cx="24681658" cy="2040511"/>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106;p20" id="163" name="Google Shape;163;p31"/>
          <p:cNvPicPr preferRelativeResize="0"/>
          <p:nvPr/>
        </p:nvPicPr>
        <p:blipFill rotWithShape="1">
          <a:blip r:embed="rId4">
            <a:alphaModFix/>
          </a:blip>
          <a:srcRect b="0" l="0" r="0" t="0"/>
          <a:stretch/>
        </p:blipFill>
        <p:spPr>
          <a:xfrm>
            <a:off x="18567510" y="12895733"/>
            <a:ext cx="5740404" cy="5842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67"/>
          <p:cNvSpPr/>
          <p:nvPr/>
        </p:nvSpPr>
        <p:spPr>
          <a:xfrm>
            <a:off x="-148831" y="-228603"/>
            <a:ext cx="24681602" cy="2798102"/>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69" name="Google Shape;569;p67"/>
          <p:cNvSpPr txBox="1"/>
          <p:nvPr/>
        </p:nvSpPr>
        <p:spPr>
          <a:xfrm>
            <a:off x="3140898" y="516700"/>
            <a:ext cx="181023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Be Prepared &amp; Have a SYSTEM</a:t>
            </a:r>
            <a:endParaRPr/>
          </a:p>
        </p:txBody>
      </p:sp>
      <p:sp>
        <p:nvSpPr>
          <p:cNvPr id="570" name="Google Shape;570;p67"/>
          <p:cNvSpPr/>
          <p:nvPr/>
        </p:nvSpPr>
        <p:spPr>
          <a:xfrm>
            <a:off x="-148831" y="12649199"/>
            <a:ext cx="24681602" cy="3001501"/>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63;p64" id="571" name="Google Shape;571;p67"/>
          <p:cNvPicPr preferRelativeResize="0"/>
          <p:nvPr/>
        </p:nvPicPr>
        <p:blipFill rotWithShape="1">
          <a:blip r:embed="rId3">
            <a:alphaModFix/>
          </a:blip>
          <a:srcRect b="0" l="0" r="0" t="0"/>
          <a:stretch/>
        </p:blipFill>
        <p:spPr>
          <a:xfrm>
            <a:off x="18567510" y="12895733"/>
            <a:ext cx="5740404" cy="584204"/>
          </a:xfrm>
          <a:prstGeom prst="rect">
            <a:avLst/>
          </a:prstGeom>
          <a:noFill/>
          <a:ln>
            <a:noFill/>
          </a:ln>
        </p:spPr>
      </p:pic>
      <p:sp>
        <p:nvSpPr>
          <p:cNvPr id="572" name="Google Shape;572;p67"/>
          <p:cNvSpPr txBox="1"/>
          <p:nvPr/>
        </p:nvSpPr>
        <p:spPr>
          <a:xfrm>
            <a:off x="1571548" y="3240548"/>
            <a:ext cx="21240902" cy="8737601"/>
          </a:xfrm>
          <a:prstGeom prst="rect">
            <a:avLst/>
          </a:prstGeom>
          <a:noFill/>
          <a:ln>
            <a:noFill/>
          </a:ln>
        </p:spPr>
        <p:txBody>
          <a:bodyPr anchorCtr="0" anchor="ctr" bIns="50800" lIns="50800" spcFirstLastPara="1" rIns="50800" wrap="square" tIns="50800">
            <a:spAutoFit/>
          </a:bodyPr>
          <a:lstStyle/>
          <a:p>
            <a:pPr indent="-577850" lvl="0" marL="577850" marR="0" rtl="0" algn="l">
              <a:lnSpc>
                <a:spcPct val="100000"/>
              </a:lnSpc>
              <a:spcBef>
                <a:spcPts val="0"/>
              </a:spcBef>
              <a:spcAft>
                <a:spcPts val="0"/>
              </a:spcAft>
              <a:buClr>
                <a:srgbClr val="23314C"/>
              </a:buClr>
              <a:buSzPts val="5000"/>
              <a:buFont typeface="Lato"/>
              <a:buChar char="•"/>
            </a:pPr>
            <a:r>
              <a:rPr b="1" i="0" lang="en-US" sz="5000" u="none" cap="none" strike="noStrike">
                <a:solidFill>
                  <a:srgbClr val="23314C"/>
                </a:solidFill>
                <a:latin typeface="Lato"/>
                <a:ea typeface="Lato"/>
                <a:cs typeface="Lato"/>
                <a:sym typeface="Lato"/>
              </a:rPr>
              <a:t>Not having a system in your firm is costing you time, money, stress, AND clients.</a:t>
            </a:r>
            <a:endParaRPr/>
          </a:p>
          <a:p>
            <a:pPr indent="-577850" lvl="0" marL="577850" marR="0" rtl="0" algn="l">
              <a:lnSpc>
                <a:spcPct val="100000"/>
              </a:lnSpc>
              <a:spcBef>
                <a:spcPts val="2000"/>
              </a:spcBef>
              <a:spcAft>
                <a:spcPts val="0"/>
              </a:spcAft>
              <a:buClr>
                <a:srgbClr val="23314C"/>
              </a:buClr>
              <a:buSzPts val="5000"/>
              <a:buFont typeface="Lato"/>
              <a:buChar char="•"/>
            </a:pPr>
            <a:r>
              <a:rPr b="1" i="0" lang="en-US" sz="5000" u="none" cap="none" strike="noStrike">
                <a:solidFill>
                  <a:srgbClr val="23314C"/>
                </a:solidFill>
                <a:latin typeface="Lato"/>
                <a:ea typeface="Lato"/>
                <a:cs typeface="Lato"/>
                <a:sym typeface="Lato"/>
              </a:rPr>
              <a:t>Implementing a sales system in your firm </a:t>
            </a:r>
            <a:r>
              <a:rPr b="0" i="0" lang="en-US" sz="5000" u="none" cap="none" strike="noStrike">
                <a:solidFill>
                  <a:srgbClr val="23314C"/>
                </a:solidFill>
                <a:latin typeface="Lato"/>
                <a:ea typeface="Lato"/>
                <a:cs typeface="Lato"/>
                <a:sym typeface="Lato"/>
              </a:rPr>
              <a:t>allows you to engage your ideal clients and charge fees you’ve never thought were possible to charge </a:t>
            </a:r>
            <a:endParaRPr/>
          </a:p>
          <a:p>
            <a:pPr indent="-577850" lvl="0" marL="577850" marR="0" rtl="0" algn="l">
              <a:lnSpc>
                <a:spcPct val="10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It also allows you to get paid upfront by giving them confidence that </a:t>
            </a:r>
            <a:r>
              <a:rPr b="1" i="0" lang="en-US" sz="5000" u="none" cap="none" strike="noStrike">
                <a:solidFill>
                  <a:srgbClr val="23314C"/>
                </a:solidFill>
                <a:latin typeface="Lato"/>
                <a:ea typeface="Lato"/>
                <a:cs typeface="Lato"/>
                <a:sym typeface="Lato"/>
              </a:rPr>
              <a:t>you are providing them results they can’t get from anyone else. </a:t>
            </a:r>
            <a:endParaRPr b="1" i="0" sz="1400" u="none" cap="none" strike="noStrike">
              <a:solidFill>
                <a:srgbClr val="5E5E5E"/>
              </a:solidFill>
              <a:latin typeface="Lato"/>
              <a:ea typeface="Lato"/>
              <a:cs typeface="Lato"/>
              <a:sym typeface="Lato"/>
            </a:endParaRPr>
          </a:p>
          <a:p>
            <a:pPr indent="-577850" lvl="0" marL="577850" marR="0" rtl="0" algn="l">
              <a:lnSpc>
                <a:spcPct val="100000"/>
              </a:lnSpc>
              <a:spcBef>
                <a:spcPts val="2000"/>
              </a:spcBef>
              <a:spcAft>
                <a:spcPts val="0"/>
              </a:spcAft>
              <a:buClr>
                <a:srgbClr val="23314C"/>
              </a:buClr>
              <a:buSzPts val="5000"/>
              <a:buFont typeface="Lato"/>
              <a:buChar char="•"/>
            </a:pPr>
            <a:r>
              <a:rPr b="1" i="0" lang="en-US" sz="5000" u="none" cap="none" strike="noStrike">
                <a:solidFill>
                  <a:srgbClr val="23314C"/>
                </a:solidFill>
                <a:latin typeface="Lato"/>
                <a:ea typeface="Lato"/>
                <a:cs typeface="Lato"/>
                <a:sym typeface="Lato"/>
              </a:rPr>
              <a:t>Without a system in place, </a:t>
            </a:r>
            <a:r>
              <a:rPr b="0" i="0" lang="en-US" sz="5000" u="none" cap="none" strike="noStrike">
                <a:solidFill>
                  <a:srgbClr val="23314C"/>
                </a:solidFill>
                <a:latin typeface="Lato"/>
                <a:ea typeface="Lato"/>
                <a:cs typeface="Lato"/>
                <a:sym typeface="Lato"/>
              </a:rPr>
              <a:t>you will end up overworked, underpaid, and burnt out!</a:t>
            </a:r>
            <a:endParaRPr b="0" i="0" sz="1400" u="none" cap="none" strike="noStrike">
              <a:solidFill>
                <a:srgbClr val="5E5E5E"/>
              </a:solidFill>
              <a:latin typeface="Arial"/>
              <a:ea typeface="Arial"/>
              <a:cs typeface="Arial"/>
              <a:sym typeface="Arial"/>
            </a:endParaRPr>
          </a:p>
          <a:p>
            <a:pPr indent="-577850" lvl="0" marL="577850" marR="0" rtl="0" algn="l">
              <a:lnSpc>
                <a:spcPct val="10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When you have a system and a process, you just have to repeat the steps. No more reinventing the wheel with every client!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grpSp>
        <p:nvGrpSpPr>
          <p:cNvPr id="577" name="Google Shape;577;p68"/>
          <p:cNvGrpSpPr/>
          <p:nvPr/>
        </p:nvGrpSpPr>
        <p:grpSpPr>
          <a:xfrm>
            <a:off x="1150028" y="8691608"/>
            <a:ext cx="4935650" cy="3345425"/>
            <a:chOff x="-1" y="-1"/>
            <a:chExt cx="4935648" cy="3345424"/>
          </a:xfrm>
        </p:grpSpPr>
        <p:sp>
          <p:nvSpPr>
            <p:cNvPr id="578" name="Google Shape;578;p68"/>
            <p:cNvSpPr/>
            <p:nvPr/>
          </p:nvSpPr>
          <p:spPr>
            <a:xfrm>
              <a:off x="-1" y="-1"/>
              <a:ext cx="4935648" cy="3345424"/>
            </a:xfrm>
            <a:prstGeom prst="rect">
              <a:avLst/>
            </a:prstGeom>
            <a:solidFill>
              <a:srgbClr val="F8F74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79" name="Google Shape;579;p68"/>
            <p:cNvSpPr txBox="1"/>
            <p:nvPr/>
          </p:nvSpPr>
          <p:spPr>
            <a:xfrm>
              <a:off x="287733" y="402709"/>
              <a:ext cx="4360182" cy="2540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000"/>
                <a:buFont typeface="Lato"/>
                <a:buNone/>
              </a:pPr>
              <a:r>
                <a:rPr b="0" i="0" lang="en-US" sz="4000" u="none" cap="none" strike="noStrike">
                  <a:solidFill>
                    <a:srgbClr val="23314C"/>
                  </a:solidFill>
                  <a:latin typeface="Lato"/>
                  <a:ea typeface="Lato"/>
                  <a:cs typeface="Lato"/>
                  <a:sym typeface="Lato"/>
                </a:rPr>
                <a:t>Give discounts or negotiate your fees</a:t>
              </a:r>
              <a:r>
                <a:rPr b="0" i="0" lang="en-US" sz="4000" u="none" cap="none" strike="noStrike">
                  <a:solidFill>
                    <a:srgbClr val="000000"/>
                  </a:solidFill>
                  <a:latin typeface="Lato"/>
                  <a:ea typeface="Lato"/>
                  <a:cs typeface="Lato"/>
                  <a:sym typeface="Lato"/>
                </a:rPr>
                <a:t> </a:t>
              </a:r>
              <a:r>
                <a:rPr b="0" i="0" lang="en-US" sz="4000" u="none" cap="none" strike="noStrike">
                  <a:solidFill>
                    <a:srgbClr val="23314C"/>
                  </a:solidFill>
                  <a:latin typeface="Lato"/>
                  <a:ea typeface="Lato"/>
                  <a:cs typeface="Lato"/>
                  <a:sym typeface="Lato"/>
                </a:rPr>
                <a:t>to get the client</a:t>
              </a:r>
              <a:endParaRPr/>
            </a:p>
          </p:txBody>
        </p:sp>
      </p:grpSp>
      <p:grpSp>
        <p:nvGrpSpPr>
          <p:cNvPr id="580" name="Google Shape;580;p68"/>
          <p:cNvGrpSpPr/>
          <p:nvPr/>
        </p:nvGrpSpPr>
        <p:grpSpPr>
          <a:xfrm>
            <a:off x="18298327" y="4734018"/>
            <a:ext cx="4935647" cy="3345426"/>
            <a:chOff x="-1" y="-1"/>
            <a:chExt cx="4935646" cy="3345424"/>
          </a:xfrm>
        </p:grpSpPr>
        <p:sp>
          <p:nvSpPr>
            <p:cNvPr id="581" name="Google Shape;581;p68"/>
            <p:cNvSpPr/>
            <p:nvPr/>
          </p:nvSpPr>
          <p:spPr>
            <a:xfrm>
              <a:off x="-1" y="-1"/>
              <a:ext cx="4935646" cy="3345424"/>
            </a:xfrm>
            <a:prstGeom prst="rect">
              <a:avLst/>
            </a:prstGeom>
            <a:solidFill>
              <a:srgbClr val="F8F74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82" name="Google Shape;582;p68"/>
            <p:cNvSpPr txBox="1"/>
            <p:nvPr/>
          </p:nvSpPr>
          <p:spPr>
            <a:xfrm>
              <a:off x="318289" y="402708"/>
              <a:ext cx="4299067" cy="2540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000"/>
                <a:buFont typeface="Lato"/>
                <a:buNone/>
              </a:pPr>
              <a:r>
                <a:rPr b="0" i="0" lang="en-US" sz="4000" u="none" cap="none" strike="noStrike">
                  <a:solidFill>
                    <a:srgbClr val="23314C"/>
                  </a:solidFill>
                  <a:latin typeface="Lato"/>
                  <a:ea typeface="Lato"/>
                  <a:cs typeface="Lato"/>
                  <a:sym typeface="Lato"/>
                </a:rPr>
                <a:t>Don’t know what to charge, and winging it with each new client</a:t>
              </a:r>
              <a:endParaRPr/>
            </a:p>
          </p:txBody>
        </p:sp>
      </p:grpSp>
      <p:grpSp>
        <p:nvGrpSpPr>
          <p:cNvPr id="583" name="Google Shape;583;p68"/>
          <p:cNvGrpSpPr/>
          <p:nvPr/>
        </p:nvGrpSpPr>
        <p:grpSpPr>
          <a:xfrm>
            <a:off x="1150028" y="4734018"/>
            <a:ext cx="4935650" cy="3345426"/>
            <a:chOff x="-1" y="-1"/>
            <a:chExt cx="4935648" cy="3345424"/>
          </a:xfrm>
        </p:grpSpPr>
        <p:sp>
          <p:nvSpPr>
            <p:cNvPr id="584" name="Google Shape;584;p68"/>
            <p:cNvSpPr/>
            <p:nvPr/>
          </p:nvSpPr>
          <p:spPr>
            <a:xfrm>
              <a:off x="-1" y="-1"/>
              <a:ext cx="4935648" cy="3345424"/>
            </a:xfrm>
            <a:prstGeom prst="rect">
              <a:avLst/>
            </a:prstGeom>
            <a:solidFill>
              <a:srgbClr val="F8F74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85" name="Google Shape;585;p68"/>
            <p:cNvSpPr txBox="1"/>
            <p:nvPr/>
          </p:nvSpPr>
          <p:spPr>
            <a:xfrm>
              <a:off x="287733" y="422782"/>
              <a:ext cx="4360182" cy="2540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000"/>
                <a:buFont typeface="Lato"/>
                <a:buNone/>
              </a:pPr>
              <a:r>
                <a:rPr b="0" i="0" lang="en-US" sz="4000" u="none" cap="none" strike="noStrike">
                  <a:solidFill>
                    <a:srgbClr val="23314C"/>
                  </a:solidFill>
                  <a:latin typeface="Lato"/>
                  <a:ea typeface="Lato"/>
                  <a:cs typeface="Lato"/>
                  <a:sym typeface="Lato"/>
                </a:rPr>
                <a:t>Get as many clients as possible, even if they’re not a good fit</a:t>
              </a:r>
              <a:endParaRPr/>
            </a:p>
          </p:txBody>
        </p:sp>
      </p:grpSp>
      <p:grpSp>
        <p:nvGrpSpPr>
          <p:cNvPr id="586" name="Google Shape;586;p68"/>
          <p:cNvGrpSpPr/>
          <p:nvPr/>
        </p:nvGrpSpPr>
        <p:grpSpPr>
          <a:xfrm>
            <a:off x="12581918" y="8691608"/>
            <a:ext cx="4935645" cy="3345425"/>
            <a:chOff x="0" y="-1"/>
            <a:chExt cx="4935643" cy="3345424"/>
          </a:xfrm>
        </p:grpSpPr>
        <p:sp>
          <p:nvSpPr>
            <p:cNvPr id="587" name="Google Shape;587;p68"/>
            <p:cNvSpPr/>
            <p:nvPr/>
          </p:nvSpPr>
          <p:spPr>
            <a:xfrm>
              <a:off x="0" y="-1"/>
              <a:ext cx="4935643" cy="3345424"/>
            </a:xfrm>
            <a:prstGeom prst="rect">
              <a:avLst/>
            </a:prstGeom>
            <a:solidFill>
              <a:srgbClr val="F8F74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88" name="Google Shape;588;p68"/>
            <p:cNvSpPr txBox="1"/>
            <p:nvPr/>
          </p:nvSpPr>
          <p:spPr>
            <a:xfrm>
              <a:off x="169972" y="402709"/>
              <a:ext cx="4595698" cy="2540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000"/>
                <a:buFont typeface="Lato"/>
                <a:buNone/>
              </a:pPr>
              <a:r>
                <a:rPr b="0" i="0" lang="en-US" sz="4000" u="none" cap="none" strike="noStrike">
                  <a:solidFill>
                    <a:srgbClr val="23314C"/>
                  </a:solidFill>
                  <a:latin typeface="Lato"/>
                  <a:ea typeface="Lato"/>
                  <a:cs typeface="Lato"/>
                  <a:sym typeface="Lato"/>
                </a:rPr>
                <a:t>Give free advice &amp; do free work hoping they’ll engage in </a:t>
              </a:r>
              <a:endParaRPr/>
            </a:p>
            <a:p>
              <a:pPr indent="0" lvl="0" marL="0" marR="0" rtl="0" algn="ctr">
                <a:lnSpc>
                  <a:spcPct val="100000"/>
                </a:lnSpc>
                <a:spcBef>
                  <a:spcPts val="0"/>
                </a:spcBef>
                <a:spcAft>
                  <a:spcPts val="0"/>
                </a:spcAft>
                <a:buClr>
                  <a:srgbClr val="23314C"/>
                </a:buClr>
                <a:buSzPts val="4000"/>
                <a:buFont typeface="Lato"/>
                <a:buNone/>
              </a:pPr>
              <a:r>
                <a:rPr b="0" i="0" lang="en-US" sz="4000" u="none" cap="none" strike="noStrike">
                  <a:solidFill>
                    <a:srgbClr val="23314C"/>
                  </a:solidFill>
                  <a:latin typeface="Lato"/>
                  <a:ea typeface="Lato"/>
                  <a:cs typeface="Lato"/>
                  <a:sym typeface="Lato"/>
                </a:rPr>
                <a:t>the future</a:t>
              </a:r>
              <a:endParaRPr/>
            </a:p>
          </p:txBody>
        </p:sp>
      </p:grpSp>
      <p:grpSp>
        <p:nvGrpSpPr>
          <p:cNvPr id="589" name="Google Shape;589;p68"/>
          <p:cNvGrpSpPr/>
          <p:nvPr/>
        </p:nvGrpSpPr>
        <p:grpSpPr>
          <a:xfrm>
            <a:off x="6867514" y="8691608"/>
            <a:ext cx="4935645" cy="3345425"/>
            <a:chOff x="0" y="-1"/>
            <a:chExt cx="4935643" cy="3345424"/>
          </a:xfrm>
        </p:grpSpPr>
        <p:sp>
          <p:nvSpPr>
            <p:cNvPr id="590" name="Google Shape;590;p68"/>
            <p:cNvSpPr/>
            <p:nvPr/>
          </p:nvSpPr>
          <p:spPr>
            <a:xfrm>
              <a:off x="0" y="-1"/>
              <a:ext cx="4935643" cy="3345424"/>
            </a:xfrm>
            <a:prstGeom prst="rect">
              <a:avLst/>
            </a:prstGeom>
            <a:solidFill>
              <a:srgbClr val="F8F74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91" name="Google Shape;591;p68"/>
            <p:cNvSpPr txBox="1"/>
            <p:nvPr/>
          </p:nvSpPr>
          <p:spPr>
            <a:xfrm>
              <a:off x="324123" y="402709"/>
              <a:ext cx="4299065" cy="2540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000"/>
                <a:buFont typeface="Lato"/>
                <a:buNone/>
              </a:pPr>
              <a:r>
                <a:rPr b="0" i="0" lang="en-US" sz="4000" u="none" cap="none" strike="noStrike">
                  <a:solidFill>
                    <a:srgbClr val="23314C"/>
                  </a:solidFill>
                  <a:latin typeface="Lato"/>
                  <a:ea typeface="Lato"/>
                  <a:cs typeface="Lato"/>
                  <a:sym typeface="Lato"/>
                </a:rPr>
                <a:t>Try to show your expertise with your credentials and jargon</a:t>
              </a:r>
              <a:endParaRPr/>
            </a:p>
          </p:txBody>
        </p:sp>
      </p:grpSp>
      <p:grpSp>
        <p:nvGrpSpPr>
          <p:cNvPr id="592" name="Google Shape;592;p68"/>
          <p:cNvGrpSpPr/>
          <p:nvPr/>
        </p:nvGrpSpPr>
        <p:grpSpPr>
          <a:xfrm>
            <a:off x="18298327" y="8691608"/>
            <a:ext cx="4935647" cy="3345425"/>
            <a:chOff x="-1" y="-1"/>
            <a:chExt cx="4935646" cy="3345424"/>
          </a:xfrm>
        </p:grpSpPr>
        <p:sp>
          <p:nvSpPr>
            <p:cNvPr id="593" name="Google Shape;593;p68"/>
            <p:cNvSpPr/>
            <p:nvPr/>
          </p:nvSpPr>
          <p:spPr>
            <a:xfrm>
              <a:off x="-1" y="-1"/>
              <a:ext cx="4935646" cy="3345424"/>
            </a:xfrm>
            <a:prstGeom prst="rect">
              <a:avLst/>
            </a:prstGeom>
            <a:solidFill>
              <a:srgbClr val="F8F74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94" name="Google Shape;594;p68"/>
            <p:cNvSpPr txBox="1"/>
            <p:nvPr/>
          </p:nvSpPr>
          <p:spPr>
            <a:xfrm>
              <a:off x="137536" y="402709"/>
              <a:ext cx="4660572" cy="2540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000"/>
                <a:buFont typeface="Lato"/>
                <a:buNone/>
              </a:pPr>
              <a:r>
                <a:rPr b="0" i="0" lang="en-US" sz="4000" u="none" cap="none" strike="noStrike">
                  <a:solidFill>
                    <a:srgbClr val="23314C"/>
                  </a:solidFill>
                  <a:latin typeface="Lato"/>
                  <a:ea typeface="Lato"/>
                  <a:cs typeface="Lato"/>
                  <a:sym typeface="Lato"/>
                </a:rPr>
                <a:t>Feel burnt out, full of resentment, and wonder if you should just quit</a:t>
              </a:r>
              <a:endParaRPr/>
            </a:p>
          </p:txBody>
        </p:sp>
      </p:grpSp>
      <p:grpSp>
        <p:nvGrpSpPr>
          <p:cNvPr id="595" name="Google Shape;595;p68"/>
          <p:cNvGrpSpPr/>
          <p:nvPr/>
        </p:nvGrpSpPr>
        <p:grpSpPr>
          <a:xfrm>
            <a:off x="6867514" y="4734018"/>
            <a:ext cx="4935645" cy="3345426"/>
            <a:chOff x="0" y="-1"/>
            <a:chExt cx="4935643" cy="3345424"/>
          </a:xfrm>
        </p:grpSpPr>
        <p:sp>
          <p:nvSpPr>
            <p:cNvPr id="596" name="Google Shape;596;p68"/>
            <p:cNvSpPr/>
            <p:nvPr/>
          </p:nvSpPr>
          <p:spPr>
            <a:xfrm>
              <a:off x="0" y="-1"/>
              <a:ext cx="4935643" cy="3345424"/>
            </a:xfrm>
            <a:prstGeom prst="rect">
              <a:avLst/>
            </a:prstGeom>
            <a:solidFill>
              <a:srgbClr val="F8F74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97" name="Google Shape;597;p68"/>
            <p:cNvSpPr txBox="1"/>
            <p:nvPr/>
          </p:nvSpPr>
          <p:spPr>
            <a:xfrm>
              <a:off x="206793" y="422782"/>
              <a:ext cx="4522056" cy="2540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000"/>
                <a:buFont typeface="Lato"/>
                <a:buNone/>
              </a:pPr>
              <a:r>
                <a:rPr b="0" i="0" lang="en-US" sz="4000" u="none" cap="none" strike="noStrike">
                  <a:solidFill>
                    <a:srgbClr val="23314C"/>
                  </a:solidFill>
                  <a:latin typeface="Lato"/>
                  <a:ea typeface="Lato"/>
                  <a:cs typeface="Lato"/>
                  <a:sym typeface="Lato"/>
                </a:rPr>
                <a:t>Work as much as possible and sacrificing your personal life</a:t>
              </a:r>
              <a:endParaRPr/>
            </a:p>
          </p:txBody>
        </p:sp>
      </p:grpSp>
      <p:grpSp>
        <p:nvGrpSpPr>
          <p:cNvPr id="598" name="Google Shape;598;p68"/>
          <p:cNvGrpSpPr/>
          <p:nvPr/>
        </p:nvGrpSpPr>
        <p:grpSpPr>
          <a:xfrm>
            <a:off x="12581918" y="4734018"/>
            <a:ext cx="4935645" cy="3345426"/>
            <a:chOff x="0" y="-1"/>
            <a:chExt cx="4935643" cy="3345424"/>
          </a:xfrm>
        </p:grpSpPr>
        <p:sp>
          <p:nvSpPr>
            <p:cNvPr id="599" name="Google Shape;599;p68"/>
            <p:cNvSpPr/>
            <p:nvPr/>
          </p:nvSpPr>
          <p:spPr>
            <a:xfrm>
              <a:off x="0" y="-1"/>
              <a:ext cx="4935643" cy="3345424"/>
            </a:xfrm>
            <a:prstGeom prst="rect">
              <a:avLst/>
            </a:prstGeom>
            <a:solidFill>
              <a:srgbClr val="F8F74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00" name="Google Shape;600;p68"/>
            <p:cNvSpPr txBox="1"/>
            <p:nvPr/>
          </p:nvSpPr>
          <p:spPr>
            <a:xfrm>
              <a:off x="349363" y="402708"/>
              <a:ext cx="4236916" cy="2540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000"/>
                <a:buFont typeface="Lato"/>
                <a:buNone/>
              </a:pPr>
              <a:r>
                <a:rPr b="0" i="0" lang="en-US" sz="4000" u="none" cap="none" strike="noStrike">
                  <a:solidFill>
                    <a:srgbClr val="23314C"/>
                  </a:solidFill>
                  <a:latin typeface="Lato"/>
                  <a:ea typeface="Lato"/>
                  <a:cs typeface="Lato"/>
                  <a:sym typeface="Lato"/>
                </a:rPr>
                <a:t>Dread tax season, but need it to carry you through the year</a:t>
              </a:r>
              <a:endParaRPr/>
            </a:p>
          </p:txBody>
        </p:sp>
      </p:grpSp>
      <p:sp>
        <p:nvSpPr>
          <p:cNvPr id="601" name="Google Shape;601;p68"/>
          <p:cNvSpPr txBox="1"/>
          <p:nvPr/>
        </p:nvSpPr>
        <p:spPr>
          <a:xfrm>
            <a:off x="1041868" y="3199090"/>
            <a:ext cx="22300264" cy="981051"/>
          </a:xfrm>
          <a:prstGeom prst="rect">
            <a:avLst/>
          </a:prstGeom>
          <a:noFill/>
          <a:ln>
            <a:noFill/>
          </a:ln>
        </p:spPr>
        <p:txBody>
          <a:bodyPr anchorCtr="0" anchor="ctr" bIns="71425" lIns="71425" spcFirstLastPara="1" rIns="71425" wrap="square" tIns="71425">
            <a:spAutoFit/>
          </a:bodyPr>
          <a:lstStyle/>
          <a:p>
            <a:pPr indent="0" lvl="0" marL="0" marR="0" rtl="0" algn="ctr">
              <a:lnSpc>
                <a:spcPct val="115000"/>
              </a:lnSpc>
              <a:spcBef>
                <a:spcPts val="0"/>
              </a:spcBef>
              <a:spcAft>
                <a:spcPts val="0"/>
              </a:spcAft>
              <a:buClr>
                <a:srgbClr val="23314C"/>
              </a:buClr>
              <a:buSzPts val="5500"/>
              <a:buFont typeface="Lato"/>
              <a:buNone/>
            </a:pPr>
            <a:r>
              <a:rPr b="0" i="0" lang="en-US" sz="5500" u="none" cap="none" strike="noStrike">
                <a:solidFill>
                  <a:srgbClr val="23314C"/>
                </a:solidFill>
                <a:latin typeface="Lato"/>
                <a:ea typeface="Lato"/>
                <a:cs typeface="Lato"/>
                <a:sym typeface="Lato"/>
              </a:rPr>
              <a:t>The “cross your fingers” method.</a:t>
            </a:r>
            <a:endParaRPr/>
          </a:p>
        </p:txBody>
      </p:sp>
      <p:sp>
        <p:nvSpPr>
          <p:cNvPr id="602" name="Google Shape;602;p68"/>
          <p:cNvSpPr/>
          <p:nvPr/>
        </p:nvSpPr>
        <p:spPr>
          <a:xfrm>
            <a:off x="9883347" y="12782436"/>
            <a:ext cx="4617307" cy="126990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68"/>
          <p:cNvSpPr/>
          <p:nvPr/>
        </p:nvSpPr>
        <p:spPr>
          <a:xfrm>
            <a:off x="9883347" y="12782436"/>
            <a:ext cx="4617307" cy="126990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00;p59" id="604" name="Google Shape;604;p68"/>
          <p:cNvPicPr preferRelativeResize="0"/>
          <p:nvPr/>
        </p:nvPicPr>
        <p:blipFill rotWithShape="1">
          <a:blip r:embed="rId3">
            <a:alphaModFix/>
          </a:blip>
          <a:srcRect b="0" l="0" r="0" t="0"/>
          <a:stretch/>
        </p:blipFill>
        <p:spPr>
          <a:xfrm>
            <a:off x="10016994" y="13196087"/>
            <a:ext cx="4349990" cy="442706"/>
          </a:xfrm>
          <a:prstGeom prst="rect">
            <a:avLst/>
          </a:prstGeom>
          <a:noFill/>
          <a:ln>
            <a:noFill/>
          </a:ln>
        </p:spPr>
      </p:pic>
      <p:sp>
        <p:nvSpPr>
          <p:cNvPr id="605" name="Google Shape;605;p68"/>
          <p:cNvSpPr/>
          <p:nvPr/>
        </p:nvSpPr>
        <p:spPr>
          <a:xfrm>
            <a:off x="-148831" y="-228603"/>
            <a:ext cx="24681603" cy="2798106"/>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06" name="Google Shape;606;p68"/>
          <p:cNvSpPr txBox="1"/>
          <p:nvPr/>
        </p:nvSpPr>
        <p:spPr>
          <a:xfrm>
            <a:off x="3140898" y="510050"/>
            <a:ext cx="18102204"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The OLD Way…</a:t>
            </a:r>
            <a:endParaRPr/>
          </a:p>
        </p:txBody>
      </p:sp>
      <p:sp>
        <p:nvSpPr>
          <p:cNvPr id="607" name="Google Shape;607;p68"/>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608" name="Google Shape;608;p68"/>
          <p:cNvPicPr preferRelativeResize="0"/>
          <p:nvPr/>
        </p:nvPicPr>
        <p:blipFill rotWithShape="1">
          <a:blip r:embed="rId4">
            <a:alphaModFix/>
          </a:blip>
          <a:srcRect b="0" l="0" r="0" t="0"/>
          <a:stretch/>
        </p:blipFill>
        <p:spPr>
          <a:xfrm>
            <a:off x="18567510" y="12895733"/>
            <a:ext cx="5740404" cy="5842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9"/>
          <p:cNvSpPr/>
          <p:nvPr/>
        </p:nvSpPr>
        <p:spPr>
          <a:xfrm>
            <a:off x="21518258" y="1778485"/>
            <a:ext cx="8919210" cy="11252834"/>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69"/>
          <p:cNvSpPr txBox="1"/>
          <p:nvPr/>
        </p:nvSpPr>
        <p:spPr>
          <a:xfrm>
            <a:off x="3012595" y="5212712"/>
            <a:ext cx="18358810" cy="2387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2304B"/>
              </a:buClr>
              <a:buSzPts val="7500"/>
              <a:buFont typeface="Lato"/>
              <a:buNone/>
            </a:pPr>
            <a:r>
              <a:rPr b="1" i="0" lang="en-US" sz="7500" u="none" cap="none" strike="noStrike">
                <a:solidFill>
                  <a:srgbClr val="22304B"/>
                </a:solidFill>
                <a:latin typeface="Lato"/>
                <a:ea typeface="Lato"/>
                <a:cs typeface="Lato"/>
                <a:sym typeface="Lato"/>
              </a:rPr>
              <a:t>The OLD WAY is costing you time, money, stress AND your ideal clients.</a:t>
            </a:r>
            <a:endParaRPr/>
          </a:p>
        </p:txBody>
      </p:sp>
      <p:pic>
        <p:nvPicPr>
          <p:cNvPr descr="Google Shape;407;p60" id="615" name="Google Shape;615;p69"/>
          <p:cNvPicPr preferRelativeResize="0"/>
          <p:nvPr/>
        </p:nvPicPr>
        <p:blipFill rotWithShape="1">
          <a:blip r:embed="rId3">
            <a:alphaModFix/>
          </a:blip>
          <a:srcRect b="0" l="0" r="0" t="0"/>
          <a:stretch/>
        </p:blipFill>
        <p:spPr>
          <a:xfrm>
            <a:off x="17900" y="-25577"/>
            <a:ext cx="24384002" cy="13716005"/>
          </a:xfrm>
          <a:prstGeom prst="rect">
            <a:avLst/>
          </a:prstGeom>
          <a:noFill/>
          <a:ln>
            <a:noFill/>
          </a:ln>
        </p:spPr>
      </p:pic>
      <p:sp>
        <p:nvSpPr>
          <p:cNvPr id="616" name="Google Shape;616;p69"/>
          <p:cNvSpPr/>
          <p:nvPr/>
        </p:nvSpPr>
        <p:spPr>
          <a:xfrm>
            <a:off x="9883347" y="12782436"/>
            <a:ext cx="4617307" cy="126990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09;p60" id="617" name="Google Shape;617;p69"/>
          <p:cNvPicPr preferRelativeResize="0"/>
          <p:nvPr/>
        </p:nvPicPr>
        <p:blipFill rotWithShape="1">
          <a:blip r:embed="rId4">
            <a:alphaModFix/>
          </a:blip>
          <a:srcRect b="0" l="0" r="0" t="0"/>
          <a:stretch/>
        </p:blipFill>
        <p:spPr>
          <a:xfrm>
            <a:off x="10016994" y="13196087"/>
            <a:ext cx="4349990" cy="442706"/>
          </a:xfrm>
          <a:prstGeom prst="rect">
            <a:avLst/>
          </a:prstGeom>
          <a:noFill/>
          <a:ln>
            <a:noFill/>
          </a:ln>
        </p:spPr>
      </p:pic>
      <p:sp>
        <p:nvSpPr>
          <p:cNvPr id="618" name="Google Shape;618;p69"/>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619" name="Google Shape;619;p69"/>
          <p:cNvPicPr preferRelativeResize="0"/>
          <p:nvPr/>
        </p:nvPicPr>
        <p:blipFill rotWithShape="1">
          <a:blip r:embed="rId5">
            <a:alphaModFix/>
          </a:blip>
          <a:srcRect b="0" l="0" r="0" t="0"/>
          <a:stretch/>
        </p:blipFill>
        <p:spPr>
          <a:xfrm>
            <a:off x="18567510" y="12895733"/>
            <a:ext cx="5740404" cy="58420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70"/>
          <p:cNvSpPr/>
          <p:nvPr/>
        </p:nvSpPr>
        <p:spPr>
          <a:xfrm>
            <a:off x="9883357" y="12817533"/>
            <a:ext cx="4617288" cy="1270009"/>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16;p61" id="625" name="Google Shape;625;p70"/>
          <p:cNvPicPr preferRelativeResize="0"/>
          <p:nvPr/>
        </p:nvPicPr>
        <p:blipFill rotWithShape="1">
          <a:blip r:embed="rId3">
            <a:alphaModFix/>
          </a:blip>
          <a:srcRect b="0" l="0" r="0" t="0"/>
          <a:stretch/>
        </p:blipFill>
        <p:spPr>
          <a:xfrm>
            <a:off x="10017004" y="13231186"/>
            <a:ext cx="4349990" cy="442706"/>
          </a:xfrm>
          <a:prstGeom prst="rect">
            <a:avLst/>
          </a:prstGeom>
          <a:noFill/>
          <a:ln>
            <a:noFill/>
          </a:ln>
        </p:spPr>
      </p:pic>
      <p:sp>
        <p:nvSpPr>
          <p:cNvPr id="626" name="Google Shape;626;p70"/>
          <p:cNvSpPr txBox="1"/>
          <p:nvPr/>
        </p:nvSpPr>
        <p:spPr>
          <a:xfrm>
            <a:off x="1821864" y="1474087"/>
            <a:ext cx="20740273" cy="10045701"/>
          </a:xfrm>
          <a:prstGeom prst="rect">
            <a:avLst/>
          </a:prstGeom>
          <a:noFill/>
          <a:ln>
            <a:noFill/>
          </a:ln>
        </p:spPr>
        <p:txBody>
          <a:bodyPr anchorCtr="0" anchor="ctr" bIns="50800" lIns="50800" spcFirstLastPara="1" rIns="50800" wrap="square" tIns="50800">
            <a:spAutoFit/>
          </a:bodyPr>
          <a:lstStyle/>
          <a:p>
            <a:pPr indent="0" lvl="0" marL="0" marR="0" rtl="0" algn="ctr">
              <a:lnSpc>
                <a:spcPct val="110000"/>
              </a:lnSpc>
              <a:spcBef>
                <a:spcPts val="0"/>
              </a:spcBef>
              <a:spcAft>
                <a:spcPts val="0"/>
              </a:spcAft>
              <a:buClr>
                <a:srgbClr val="22304B"/>
              </a:buClr>
              <a:buSzPts val="7500"/>
              <a:buFont typeface="Lato"/>
              <a:buNone/>
            </a:pPr>
            <a:r>
              <a:rPr b="0" i="0" lang="en-US" sz="7500" u="none" cap="none" strike="noStrike">
                <a:solidFill>
                  <a:srgbClr val="22304B"/>
                </a:solidFill>
                <a:latin typeface="Lato"/>
                <a:ea typeface="Lato"/>
                <a:cs typeface="Lato"/>
                <a:sym typeface="Lato"/>
              </a:rPr>
              <a:t>Implementing a sales system in your firm allows you to engage your ideal clients and </a:t>
            </a:r>
            <a:r>
              <a:rPr b="1" i="0" lang="en-US" sz="7500" u="none" cap="none" strike="noStrike">
                <a:solidFill>
                  <a:srgbClr val="22304B"/>
                </a:solidFill>
                <a:latin typeface="Lato"/>
                <a:ea typeface="Lato"/>
                <a:cs typeface="Lato"/>
                <a:sym typeface="Lato"/>
              </a:rPr>
              <a:t>charge fees you’ve never charged before</a:t>
            </a:r>
            <a:r>
              <a:rPr b="0" i="0" lang="en-US" sz="7500" u="none" cap="none" strike="noStrike">
                <a:solidFill>
                  <a:srgbClr val="22304B"/>
                </a:solidFill>
                <a:latin typeface="Lato"/>
                <a:ea typeface="Lato"/>
                <a:cs typeface="Lato"/>
                <a:sym typeface="Lato"/>
              </a:rPr>
              <a:t> by giving them confidence that you are providing them results they can’t get from anyone else. </a:t>
            </a:r>
            <a:endParaRPr/>
          </a:p>
          <a:p>
            <a:pPr indent="0" lvl="0" marL="0" marR="0" rtl="0" algn="ctr">
              <a:lnSpc>
                <a:spcPct val="110000"/>
              </a:lnSpc>
              <a:spcBef>
                <a:spcPts val="0"/>
              </a:spcBef>
              <a:spcAft>
                <a:spcPts val="0"/>
              </a:spcAft>
              <a:buClr>
                <a:srgbClr val="22304B"/>
              </a:buClr>
              <a:buSzPts val="7500"/>
              <a:buFont typeface="Lato"/>
              <a:buNone/>
            </a:pPr>
            <a:r>
              <a:t/>
            </a:r>
            <a:endParaRPr b="0" i="0" sz="7500" u="none" cap="none" strike="noStrike">
              <a:solidFill>
                <a:srgbClr val="22304B"/>
              </a:solidFill>
              <a:latin typeface="Lato"/>
              <a:ea typeface="Lato"/>
              <a:cs typeface="Lato"/>
              <a:sym typeface="Lato"/>
            </a:endParaRPr>
          </a:p>
          <a:p>
            <a:pPr indent="0" lvl="0" marL="0" marR="0" rtl="0" algn="ctr">
              <a:lnSpc>
                <a:spcPct val="110000"/>
              </a:lnSpc>
              <a:spcBef>
                <a:spcPts val="0"/>
              </a:spcBef>
              <a:spcAft>
                <a:spcPts val="0"/>
              </a:spcAft>
              <a:buClr>
                <a:srgbClr val="22304B"/>
              </a:buClr>
              <a:buSzPts val="7500"/>
              <a:buFont typeface="Lato"/>
              <a:buNone/>
            </a:pPr>
            <a:r>
              <a:rPr b="1" i="0" lang="en-US" sz="7500" u="none" cap="none" strike="noStrike">
                <a:solidFill>
                  <a:srgbClr val="22304B"/>
                </a:solidFill>
                <a:latin typeface="Lato"/>
                <a:ea typeface="Lato"/>
                <a:cs typeface="Lato"/>
                <a:sym typeface="Lato"/>
              </a:rPr>
              <a:t>Without a system in place, you will end up overworked, underpaid, and burnt out!</a:t>
            </a:r>
            <a:endParaRPr/>
          </a:p>
        </p:txBody>
      </p:sp>
      <p:sp>
        <p:nvSpPr>
          <p:cNvPr id="627" name="Google Shape;627;p70"/>
          <p:cNvSpPr/>
          <p:nvPr/>
        </p:nvSpPr>
        <p:spPr>
          <a:xfrm>
            <a:off x="9883347" y="12782436"/>
            <a:ext cx="4617307" cy="126990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20;p61" id="628" name="Google Shape;628;p70"/>
          <p:cNvPicPr preferRelativeResize="0"/>
          <p:nvPr/>
        </p:nvPicPr>
        <p:blipFill rotWithShape="1">
          <a:blip r:embed="rId3">
            <a:alphaModFix/>
          </a:blip>
          <a:srcRect b="0" l="0" r="0" t="0"/>
          <a:stretch/>
        </p:blipFill>
        <p:spPr>
          <a:xfrm>
            <a:off x="10016994" y="13196087"/>
            <a:ext cx="4349990" cy="442706"/>
          </a:xfrm>
          <a:prstGeom prst="rect">
            <a:avLst/>
          </a:prstGeom>
          <a:noFill/>
          <a:ln>
            <a:noFill/>
          </a:ln>
        </p:spPr>
      </p:pic>
      <p:sp>
        <p:nvSpPr>
          <p:cNvPr id="629" name="Google Shape;629;p70"/>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630" name="Google Shape;630;p70"/>
          <p:cNvPicPr preferRelativeResize="0"/>
          <p:nvPr/>
        </p:nvPicPr>
        <p:blipFill rotWithShape="1">
          <a:blip r:embed="rId4">
            <a:alphaModFix/>
          </a:blip>
          <a:srcRect b="0" l="0" r="0" t="0"/>
          <a:stretch/>
        </p:blipFill>
        <p:spPr>
          <a:xfrm>
            <a:off x="18567510" y="12895733"/>
            <a:ext cx="5740404" cy="584205"/>
          </a:xfrm>
          <a:prstGeom prst="rect">
            <a:avLst/>
          </a:prstGeom>
          <a:noFill/>
          <a:ln>
            <a:noFill/>
          </a:ln>
        </p:spPr>
      </p:pic>
      <p:pic>
        <p:nvPicPr>
          <p:cNvPr descr="Google Shape;407;p60" id="631" name="Google Shape;631;p70"/>
          <p:cNvPicPr preferRelativeResize="0"/>
          <p:nvPr/>
        </p:nvPicPr>
        <p:blipFill rotWithShape="1">
          <a:blip r:embed="rId5">
            <a:alphaModFix/>
          </a:blip>
          <a:srcRect b="0" l="0" r="0" t="0"/>
          <a:stretch/>
        </p:blipFill>
        <p:spPr>
          <a:xfrm>
            <a:off x="17900" y="-25577"/>
            <a:ext cx="24384002" cy="1371600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pic>
        <p:nvPicPr>
          <p:cNvPr descr="Google Shape;427;p62" id="636" name="Google Shape;636;p71"/>
          <p:cNvPicPr preferRelativeResize="0"/>
          <p:nvPr/>
        </p:nvPicPr>
        <p:blipFill rotWithShape="1">
          <a:blip r:embed="rId3">
            <a:alphaModFix/>
          </a:blip>
          <a:srcRect b="0" l="0" r="0" t="0"/>
          <a:stretch/>
        </p:blipFill>
        <p:spPr>
          <a:xfrm flipH="1">
            <a:off x="15442355" y="4539929"/>
            <a:ext cx="9457281" cy="7088028"/>
          </a:xfrm>
          <a:prstGeom prst="rect">
            <a:avLst/>
          </a:prstGeom>
          <a:noFill/>
          <a:ln>
            <a:noFill/>
          </a:ln>
        </p:spPr>
      </p:pic>
      <p:sp>
        <p:nvSpPr>
          <p:cNvPr id="637" name="Google Shape;637;p71"/>
          <p:cNvSpPr txBox="1"/>
          <p:nvPr/>
        </p:nvSpPr>
        <p:spPr>
          <a:xfrm>
            <a:off x="646361" y="3510368"/>
            <a:ext cx="15540668" cy="8331202"/>
          </a:xfrm>
          <a:prstGeom prst="rect">
            <a:avLst/>
          </a:prstGeom>
          <a:noFill/>
          <a:ln>
            <a:noFill/>
          </a:ln>
        </p:spPr>
        <p:txBody>
          <a:bodyPr anchorCtr="0" anchor="ctr" bIns="50800" lIns="50800" spcFirstLastPara="1" rIns="50800" wrap="square" tIns="50800">
            <a:spAutoFit/>
          </a:bodyPr>
          <a:lstStyle/>
          <a:p>
            <a:pPr indent="-501315" lvl="0" marL="501315"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No more taking on clients just because you need the money</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No more working yourself to death for less than you’re worth &amp; not being appreciated</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No more winging your sales conversations or dreading whenever someone asks how much you charge</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Having the time and financial freedom to only take on your ideal clients and not have to waste time on anyone else</a:t>
            </a:r>
            <a:endParaRPr/>
          </a:p>
        </p:txBody>
      </p:sp>
      <p:sp>
        <p:nvSpPr>
          <p:cNvPr id="638" name="Google Shape;638;p71"/>
          <p:cNvSpPr/>
          <p:nvPr/>
        </p:nvSpPr>
        <p:spPr>
          <a:xfrm>
            <a:off x="9883347" y="12782436"/>
            <a:ext cx="4617307" cy="126990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31;p62" id="639" name="Google Shape;639;p71"/>
          <p:cNvPicPr preferRelativeResize="0"/>
          <p:nvPr/>
        </p:nvPicPr>
        <p:blipFill rotWithShape="1">
          <a:blip r:embed="rId4">
            <a:alphaModFix/>
          </a:blip>
          <a:srcRect b="0" l="0" r="0" t="0"/>
          <a:stretch/>
        </p:blipFill>
        <p:spPr>
          <a:xfrm>
            <a:off x="10016994" y="13196087"/>
            <a:ext cx="4349990" cy="442706"/>
          </a:xfrm>
          <a:prstGeom prst="rect">
            <a:avLst/>
          </a:prstGeom>
          <a:noFill/>
          <a:ln>
            <a:noFill/>
          </a:ln>
        </p:spPr>
      </p:pic>
      <p:sp>
        <p:nvSpPr>
          <p:cNvPr id="640" name="Google Shape;640;p71"/>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641" name="Google Shape;641;p71"/>
          <p:cNvPicPr preferRelativeResize="0"/>
          <p:nvPr/>
        </p:nvPicPr>
        <p:blipFill rotWithShape="1">
          <a:blip r:embed="rId5">
            <a:alphaModFix/>
          </a:blip>
          <a:srcRect b="0" l="0" r="0" t="0"/>
          <a:stretch/>
        </p:blipFill>
        <p:spPr>
          <a:xfrm>
            <a:off x="18567510" y="12895733"/>
            <a:ext cx="5740404" cy="584205"/>
          </a:xfrm>
          <a:prstGeom prst="rect">
            <a:avLst/>
          </a:prstGeom>
          <a:noFill/>
          <a:ln>
            <a:noFill/>
          </a:ln>
        </p:spPr>
      </p:pic>
      <p:sp>
        <p:nvSpPr>
          <p:cNvPr id="642" name="Google Shape;642;p71"/>
          <p:cNvSpPr/>
          <p:nvPr/>
        </p:nvSpPr>
        <p:spPr>
          <a:xfrm>
            <a:off x="-148831" y="-228603"/>
            <a:ext cx="24681603" cy="2798106"/>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43" name="Google Shape;643;p71"/>
          <p:cNvSpPr txBox="1"/>
          <p:nvPr/>
        </p:nvSpPr>
        <p:spPr>
          <a:xfrm>
            <a:off x="3140898" y="510050"/>
            <a:ext cx="18102204"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Why You Need a Sales System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72"/>
          <p:cNvSpPr/>
          <p:nvPr/>
        </p:nvSpPr>
        <p:spPr>
          <a:xfrm>
            <a:off x="14980834" y="4428795"/>
            <a:ext cx="4317601" cy="4314001"/>
          </a:xfrm>
          <a:prstGeom prst="ellipse">
            <a:avLst/>
          </a:prstGeom>
          <a:solidFill>
            <a:srgbClr val="FFFFFF"/>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649" name="Google Shape;649;p72"/>
          <p:cNvSpPr/>
          <p:nvPr/>
        </p:nvSpPr>
        <p:spPr>
          <a:xfrm>
            <a:off x="258442" y="4431776"/>
            <a:ext cx="4317601" cy="4314000"/>
          </a:xfrm>
          <a:prstGeom prst="ellipse">
            <a:avLst/>
          </a:prstGeom>
          <a:solidFill>
            <a:srgbClr val="FFFFFF"/>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650" name="Google Shape;650;p72"/>
          <p:cNvSpPr/>
          <p:nvPr/>
        </p:nvSpPr>
        <p:spPr>
          <a:xfrm>
            <a:off x="5255976" y="4428795"/>
            <a:ext cx="4317601" cy="4314001"/>
          </a:xfrm>
          <a:prstGeom prst="ellipse">
            <a:avLst/>
          </a:prstGeom>
          <a:solidFill>
            <a:srgbClr val="FFFFFF"/>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651" name="Google Shape;651;p72"/>
          <p:cNvSpPr/>
          <p:nvPr/>
        </p:nvSpPr>
        <p:spPr>
          <a:xfrm>
            <a:off x="10001454" y="4428795"/>
            <a:ext cx="4317601" cy="4314001"/>
          </a:xfrm>
          <a:prstGeom prst="ellipse">
            <a:avLst/>
          </a:prstGeom>
          <a:solidFill>
            <a:srgbClr val="FFFFFF"/>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652" name="Google Shape;652;p72"/>
          <p:cNvSpPr/>
          <p:nvPr/>
        </p:nvSpPr>
        <p:spPr>
          <a:xfrm>
            <a:off x="19807967" y="4428795"/>
            <a:ext cx="4317601" cy="4314001"/>
          </a:xfrm>
          <a:prstGeom prst="ellipse">
            <a:avLst/>
          </a:prstGeom>
          <a:solidFill>
            <a:srgbClr val="FFFFFF"/>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653" name="Google Shape;653;p72"/>
          <p:cNvSpPr/>
          <p:nvPr/>
        </p:nvSpPr>
        <p:spPr>
          <a:xfrm>
            <a:off x="-148832" y="-228603"/>
            <a:ext cx="24681602" cy="2798102"/>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54" name="Google Shape;654;p72"/>
          <p:cNvSpPr txBox="1"/>
          <p:nvPr/>
        </p:nvSpPr>
        <p:spPr>
          <a:xfrm>
            <a:off x="630535" y="5994690"/>
            <a:ext cx="3446402" cy="1244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3700"/>
              <a:buFont typeface="Lato"/>
              <a:buNone/>
            </a:pPr>
            <a:r>
              <a:rPr b="0" i="0" lang="en-US" sz="3700" u="none" cap="none" strike="noStrike">
                <a:solidFill>
                  <a:srgbClr val="23314C"/>
                </a:solidFill>
                <a:latin typeface="Lato"/>
                <a:ea typeface="Lato"/>
                <a:cs typeface="Lato"/>
                <a:sym typeface="Lato"/>
              </a:rPr>
              <a:t>Prepare/Gather Information </a:t>
            </a:r>
            <a:endParaRPr/>
          </a:p>
        </p:txBody>
      </p:sp>
      <p:sp>
        <p:nvSpPr>
          <p:cNvPr id="655" name="Google Shape;655;p72"/>
          <p:cNvSpPr txBox="1"/>
          <p:nvPr/>
        </p:nvSpPr>
        <p:spPr>
          <a:xfrm>
            <a:off x="1171739" y="10610609"/>
            <a:ext cx="22040402" cy="1092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6500"/>
              <a:buFont typeface="Lato"/>
              <a:buNone/>
            </a:pPr>
            <a:r>
              <a:rPr b="0" i="0" lang="en-US" sz="6500" u="none" cap="none" strike="noStrike">
                <a:solidFill>
                  <a:srgbClr val="23314C"/>
                </a:solidFill>
                <a:latin typeface="Lato"/>
                <a:ea typeface="Lato"/>
                <a:cs typeface="Lato"/>
                <a:sym typeface="Lato"/>
              </a:rPr>
              <a:t>= A HIGHLY PROFITABLE FIRM full of clients that you LOVE!</a:t>
            </a:r>
            <a:endParaRPr/>
          </a:p>
        </p:txBody>
      </p:sp>
      <p:sp>
        <p:nvSpPr>
          <p:cNvPr id="656" name="Google Shape;656;p72"/>
          <p:cNvSpPr/>
          <p:nvPr/>
        </p:nvSpPr>
        <p:spPr>
          <a:xfrm>
            <a:off x="-148832" y="12649200"/>
            <a:ext cx="24681602" cy="3001501"/>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78;p65" id="657" name="Google Shape;657;p72"/>
          <p:cNvPicPr preferRelativeResize="0"/>
          <p:nvPr/>
        </p:nvPicPr>
        <p:blipFill rotWithShape="1">
          <a:blip r:embed="rId3">
            <a:alphaModFix/>
          </a:blip>
          <a:srcRect b="0" l="0" r="0" t="0"/>
          <a:stretch/>
        </p:blipFill>
        <p:spPr>
          <a:xfrm>
            <a:off x="18567510" y="12895733"/>
            <a:ext cx="5740404" cy="584204"/>
          </a:xfrm>
          <a:prstGeom prst="rect">
            <a:avLst/>
          </a:prstGeom>
          <a:noFill/>
          <a:ln>
            <a:noFill/>
          </a:ln>
        </p:spPr>
      </p:pic>
      <p:sp>
        <p:nvSpPr>
          <p:cNvPr id="658" name="Google Shape;658;p72"/>
          <p:cNvSpPr txBox="1"/>
          <p:nvPr/>
        </p:nvSpPr>
        <p:spPr>
          <a:xfrm>
            <a:off x="5943622" y="5624790"/>
            <a:ext cx="2942401" cy="19304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000"/>
              <a:buFont typeface="Lato"/>
              <a:buNone/>
            </a:pPr>
            <a:r>
              <a:rPr b="0" i="0" lang="en-US" sz="4000" u="none" cap="none" strike="noStrike">
                <a:solidFill>
                  <a:srgbClr val="23314C"/>
                </a:solidFill>
                <a:latin typeface="Lato"/>
                <a:ea typeface="Lato"/>
                <a:cs typeface="Lato"/>
                <a:sym typeface="Lato"/>
              </a:rPr>
              <a:t>Ask Strategic Questions</a:t>
            </a:r>
            <a:endParaRPr/>
          </a:p>
        </p:txBody>
      </p:sp>
      <p:sp>
        <p:nvSpPr>
          <p:cNvPr id="659" name="Google Shape;659;p72"/>
          <p:cNvSpPr txBox="1"/>
          <p:nvPr/>
        </p:nvSpPr>
        <p:spPr>
          <a:xfrm>
            <a:off x="10689101" y="5940190"/>
            <a:ext cx="2942401" cy="1397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300"/>
              <a:buFont typeface="Lato"/>
              <a:buNone/>
            </a:pPr>
            <a:r>
              <a:rPr b="0" i="0" lang="en-US" sz="4300" u="none" cap="none" strike="noStrike">
                <a:solidFill>
                  <a:srgbClr val="23314C"/>
                </a:solidFill>
                <a:latin typeface="Lato"/>
                <a:ea typeface="Lato"/>
                <a:cs typeface="Lato"/>
                <a:sym typeface="Lato"/>
              </a:rPr>
              <a:t>Share &amp; Present</a:t>
            </a:r>
            <a:endParaRPr/>
          </a:p>
        </p:txBody>
      </p:sp>
      <p:sp>
        <p:nvSpPr>
          <p:cNvPr id="660" name="Google Shape;660;p72"/>
          <p:cNvSpPr txBox="1"/>
          <p:nvPr/>
        </p:nvSpPr>
        <p:spPr>
          <a:xfrm>
            <a:off x="15416427" y="5940190"/>
            <a:ext cx="3446402" cy="1397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300"/>
              <a:buFont typeface="Lato"/>
              <a:buNone/>
            </a:pPr>
            <a:r>
              <a:rPr b="0" i="0" lang="en-US" sz="4300" u="none" cap="none" strike="noStrike">
                <a:solidFill>
                  <a:srgbClr val="23314C"/>
                </a:solidFill>
                <a:latin typeface="Lato"/>
                <a:ea typeface="Lato"/>
                <a:cs typeface="Lato"/>
                <a:sym typeface="Lato"/>
              </a:rPr>
              <a:t>Make the Offer</a:t>
            </a:r>
            <a:endParaRPr/>
          </a:p>
        </p:txBody>
      </p:sp>
      <p:sp>
        <p:nvSpPr>
          <p:cNvPr id="661" name="Google Shape;661;p72"/>
          <p:cNvSpPr txBox="1"/>
          <p:nvPr/>
        </p:nvSpPr>
        <p:spPr>
          <a:xfrm>
            <a:off x="20243561" y="5896592"/>
            <a:ext cx="3446401" cy="1397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4300"/>
              <a:buFont typeface="Lato"/>
              <a:buNone/>
            </a:pPr>
            <a:r>
              <a:rPr b="0" i="0" lang="en-US" sz="4300" u="none" cap="none" strike="noStrike">
                <a:solidFill>
                  <a:srgbClr val="23314C"/>
                </a:solidFill>
                <a:latin typeface="Lato"/>
                <a:ea typeface="Lato"/>
                <a:cs typeface="Lato"/>
                <a:sym typeface="Lato"/>
              </a:rPr>
              <a:t>Collect</a:t>
            </a:r>
            <a:endParaRPr b="0" i="0" sz="1200" u="none" cap="none" strike="noStrike">
              <a:solidFill>
                <a:srgbClr val="5E5E5E"/>
              </a:solidFill>
              <a:latin typeface="Arial"/>
              <a:ea typeface="Arial"/>
              <a:cs typeface="Arial"/>
              <a:sym typeface="Arial"/>
            </a:endParaRPr>
          </a:p>
          <a:p>
            <a:pPr indent="0" lvl="0" marL="0" marR="0" rtl="0" algn="ctr">
              <a:lnSpc>
                <a:spcPct val="100000"/>
              </a:lnSpc>
              <a:spcBef>
                <a:spcPts val="0"/>
              </a:spcBef>
              <a:spcAft>
                <a:spcPts val="0"/>
              </a:spcAft>
              <a:buClr>
                <a:srgbClr val="23314C"/>
              </a:buClr>
              <a:buSzPts val="4300"/>
              <a:buFont typeface="Lato"/>
              <a:buNone/>
            </a:pPr>
            <a:r>
              <a:rPr b="0" i="0" lang="en-US" sz="4300" u="none" cap="none" strike="noStrike">
                <a:solidFill>
                  <a:srgbClr val="23314C"/>
                </a:solidFill>
                <a:latin typeface="Lato"/>
                <a:ea typeface="Lato"/>
                <a:cs typeface="Lato"/>
                <a:sym typeface="Lato"/>
              </a:rPr>
              <a:t>Payment</a:t>
            </a:r>
            <a:endParaRPr/>
          </a:p>
        </p:txBody>
      </p:sp>
      <p:sp>
        <p:nvSpPr>
          <p:cNvPr id="662" name="Google Shape;662;p72"/>
          <p:cNvSpPr txBox="1"/>
          <p:nvPr/>
        </p:nvSpPr>
        <p:spPr>
          <a:xfrm>
            <a:off x="3140898" y="516698"/>
            <a:ext cx="181023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Be Prepared &amp; Have a SYSTEM</a:t>
            </a:r>
            <a:endParaRPr/>
          </a:p>
        </p:txBody>
      </p:sp>
      <p:sp>
        <p:nvSpPr>
          <p:cNvPr id="663" name="Google Shape;663;p72"/>
          <p:cNvSpPr/>
          <p:nvPr/>
        </p:nvSpPr>
        <p:spPr>
          <a:xfrm>
            <a:off x="4375280" y="5950839"/>
            <a:ext cx="1269902" cy="1269901"/>
          </a:xfrm>
          <a:prstGeom prst="rightArrow">
            <a:avLst>
              <a:gd fmla="val 32000" name="adj1"/>
              <a:gd fmla="val 64000" name="adj2"/>
            </a:avLst>
          </a:prstGeom>
          <a:solidFill>
            <a:srgbClr val="FF8E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664" name="Google Shape;664;p72"/>
          <p:cNvSpPr/>
          <p:nvPr/>
        </p:nvSpPr>
        <p:spPr>
          <a:xfrm>
            <a:off x="9394904" y="5952795"/>
            <a:ext cx="1269901" cy="1269901"/>
          </a:xfrm>
          <a:prstGeom prst="rightArrow">
            <a:avLst>
              <a:gd fmla="val 32000" name="adj1"/>
              <a:gd fmla="val 64000" name="adj2"/>
            </a:avLst>
          </a:prstGeom>
          <a:solidFill>
            <a:srgbClr val="FF8E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665" name="Google Shape;665;p72"/>
          <p:cNvSpPr/>
          <p:nvPr/>
        </p:nvSpPr>
        <p:spPr>
          <a:xfrm>
            <a:off x="13960059" y="5952795"/>
            <a:ext cx="1269901" cy="1269901"/>
          </a:xfrm>
          <a:prstGeom prst="rightArrow">
            <a:avLst>
              <a:gd fmla="val 32000" name="adj1"/>
              <a:gd fmla="val 64000" name="adj2"/>
            </a:avLst>
          </a:prstGeom>
          <a:solidFill>
            <a:srgbClr val="FF8E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666" name="Google Shape;666;p72"/>
          <p:cNvSpPr/>
          <p:nvPr/>
        </p:nvSpPr>
        <p:spPr>
          <a:xfrm>
            <a:off x="18954286" y="5952795"/>
            <a:ext cx="1269901" cy="1269901"/>
          </a:xfrm>
          <a:prstGeom prst="rightArrow">
            <a:avLst>
              <a:gd fmla="val 32000" name="adj1"/>
              <a:gd fmla="val 64000" name="adj2"/>
            </a:avLst>
          </a:prstGeom>
          <a:solidFill>
            <a:srgbClr val="FF8E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73"/>
          <p:cNvSpPr/>
          <p:nvPr/>
        </p:nvSpPr>
        <p:spPr>
          <a:xfrm>
            <a:off x="-148832" y="-228603"/>
            <a:ext cx="24681602" cy="2798102"/>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72" name="Google Shape;672;p73"/>
          <p:cNvSpPr txBox="1"/>
          <p:nvPr/>
        </p:nvSpPr>
        <p:spPr>
          <a:xfrm>
            <a:off x="4640998" y="516698"/>
            <a:ext cx="15102002"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Prepare &amp; Gather Information</a:t>
            </a:r>
            <a:endParaRPr/>
          </a:p>
        </p:txBody>
      </p:sp>
      <p:sp>
        <p:nvSpPr>
          <p:cNvPr id="673" name="Google Shape;673;p73"/>
          <p:cNvSpPr txBox="1"/>
          <p:nvPr/>
        </p:nvSpPr>
        <p:spPr>
          <a:xfrm>
            <a:off x="1571549" y="3443749"/>
            <a:ext cx="21240902" cy="8331201"/>
          </a:xfrm>
          <a:prstGeom prst="rect">
            <a:avLst/>
          </a:prstGeom>
          <a:noFill/>
          <a:ln>
            <a:noFill/>
          </a:ln>
        </p:spPr>
        <p:txBody>
          <a:bodyPr anchorCtr="0" anchor="ctr" bIns="50800" lIns="50800" spcFirstLastPara="1" rIns="50800" wrap="square" tIns="50800">
            <a:spAutoFit/>
          </a:bodyPr>
          <a:lstStyle/>
          <a:p>
            <a:pPr indent="-501315" lvl="0" marL="501315" marR="0" rtl="0" algn="l">
              <a:lnSpc>
                <a:spcPct val="110000"/>
              </a:lnSpc>
              <a:spcBef>
                <a:spcPts val="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This is one of the most important steps when it comes to filling your firm with the right clients who will happily pay you up front</a:t>
            </a:r>
            <a:endParaRPr b="0" i="0" sz="1400" u="none" cap="none" strike="noStrike">
              <a:solidFill>
                <a:srgbClr val="22304B"/>
              </a:solidFill>
              <a:latin typeface="Arial"/>
              <a:ea typeface="Arial"/>
              <a:cs typeface="Arial"/>
              <a:sym typeface="Arial"/>
            </a:endParaRPr>
          </a:p>
          <a:p>
            <a:pPr indent="-501315" lvl="0" marL="501315" marR="0" rtl="0" algn="l">
              <a:lnSpc>
                <a:spcPct val="11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YOU are solving a MAJOR problem for your clients and they are are making a huge decision by working with you</a:t>
            </a:r>
            <a:endParaRPr b="0" i="0" sz="1400" u="none" cap="none" strike="noStrike">
              <a:solidFill>
                <a:srgbClr val="22304B"/>
              </a:solidFill>
              <a:latin typeface="Arial"/>
              <a:ea typeface="Arial"/>
              <a:cs typeface="Arial"/>
              <a:sym typeface="Arial"/>
            </a:endParaRPr>
          </a:p>
          <a:p>
            <a:pPr indent="-501315" lvl="0" marL="501315" marR="0" rtl="0" algn="l">
              <a:lnSpc>
                <a:spcPct val="11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Spend AT LEAST 1 hour preparing . You need to know what's going on underneath the surface to get to the root cause of the prospects issues</a:t>
            </a:r>
            <a:endParaRPr/>
          </a:p>
          <a:p>
            <a:pPr indent="-501315" lvl="0" marL="501315" marR="0" rtl="0" algn="l">
              <a:lnSpc>
                <a:spcPct val="11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You should be VERY familiar with the client’s problems so you can have the best solution ready before the meeting and be able to easily anticipate what their potential questions and concerns may be</a:t>
            </a:r>
            <a:endParaRPr/>
          </a:p>
        </p:txBody>
      </p:sp>
      <p:sp>
        <p:nvSpPr>
          <p:cNvPr id="674" name="Google Shape;674;p73"/>
          <p:cNvSpPr/>
          <p:nvPr/>
        </p:nvSpPr>
        <p:spPr>
          <a:xfrm>
            <a:off x="-148830" y="12649200"/>
            <a:ext cx="24681602" cy="3001501"/>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96;p66" id="675" name="Google Shape;675;p73"/>
          <p:cNvPicPr preferRelativeResize="0"/>
          <p:nvPr/>
        </p:nvPicPr>
        <p:blipFill rotWithShape="1">
          <a:blip r:embed="rId3">
            <a:alphaModFix/>
          </a:blip>
          <a:srcRect b="0" l="0" r="0" t="0"/>
          <a:stretch/>
        </p:blipFill>
        <p:spPr>
          <a:xfrm>
            <a:off x="18567510" y="12895733"/>
            <a:ext cx="5740404" cy="5842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74"/>
          <p:cNvSpPr/>
          <p:nvPr/>
        </p:nvSpPr>
        <p:spPr>
          <a:xfrm>
            <a:off x="-148832" y="-228603"/>
            <a:ext cx="24681602" cy="2798102"/>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81" name="Google Shape;681;p74"/>
          <p:cNvSpPr txBox="1"/>
          <p:nvPr/>
        </p:nvSpPr>
        <p:spPr>
          <a:xfrm>
            <a:off x="2484187" y="510047"/>
            <a:ext cx="19415625"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Ask Strategic, Open-Ended Questions</a:t>
            </a:r>
            <a:endParaRPr/>
          </a:p>
        </p:txBody>
      </p:sp>
      <p:sp>
        <p:nvSpPr>
          <p:cNvPr id="682" name="Google Shape;682;p74"/>
          <p:cNvSpPr txBox="1"/>
          <p:nvPr/>
        </p:nvSpPr>
        <p:spPr>
          <a:xfrm>
            <a:off x="1399100" y="3316749"/>
            <a:ext cx="21240901" cy="8585201"/>
          </a:xfrm>
          <a:prstGeom prst="rect">
            <a:avLst/>
          </a:prstGeom>
          <a:noFill/>
          <a:ln>
            <a:noFill/>
          </a:ln>
        </p:spPr>
        <p:txBody>
          <a:bodyPr anchorCtr="0" anchor="ctr" bIns="50800" lIns="50800" spcFirstLastPara="1" rIns="50800" wrap="square" tIns="50800">
            <a:spAutoFit/>
          </a:bodyPr>
          <a:lstStyle/>
          <a:p>
            <a:pPr indent="-501315" lvl="0" marL="501315" marR="0" rtl="0" algn="l">
              <a:lnSpc>
                <a:spcPct val="110000"/>
              </a:lnSpc>
              <a:spcBef>
                <a:spcPts val="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This helps your clients see the reality of their situation and why they need YOUR help</a:t>
            </a:r>
            <a:endParaRPr/>
          </a:p>
          <a:p>
            <a:pPr indent="-501315" lvl="0" marL="501315" marR="0" rtl="0" algn="l">
              <a:lnSpc>
                <a:spcPct val="11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It builds authority and positions you as the expert</a:t>
            </a:r>
            <a:endParaRPr/>
          </a:p>
          <a:p>
            <a:pPr indent="-501315" lvl="0" marL="501315" marR="0" rtl="0" algn="l">
              <a:lnSpc>
                <a:spcPct val="11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When you get to the REAL pain  will show the client that you really understand their problems</a:t>
            </a:r>
            <a:endParaRPr/>
          </a:p>
          <a:p>
            <a:pPr indent="-501315" lvl="0" marL="501315" marR="0" rtl="0" algn="l">
              <a:lnSpc>
                <a:spcPct val="11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This guides the client to a YES on their own so that you won’t have to feel salesy or be pushy.</a:t>
            </a:r>
            <a:endParaRPr b="0" i="0" sz="1400" u="none" cap="none" strike="noStrike">
              <a:solidFill>
                <a:srgbClr val="22304B"/>
              </a:solidFill>
              <a:latin typeface="Arial"/>
              <a:ea typeface="Arial"/>
              <a:cs typeface="Arial"/>
              <a:sym typeface="Arial"/>
            </a:endParaRPr>
          </a:p>
          <a:p>
            <a:pPr indent="-501315" lvl="0" marL="501315" marR="0" rtl="0" algn="l">
              <a:lnSpc>
                <a:spcPct val="11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NO ONE ELSE is asking these questions like this! This simple step sets you apart from everyone else. </a:t>
            </a:r>
            <a:endParaRPr/>
          </a:p>
        </p:txBody>
      </p:sp>
      <p:sp>
        <p:nvSpPr>
          <p:cNvPr id="683" name="Google Shape;683;p74"/>
          <p:cNvSpPr/>
          <p:nvPr/>
        </p:nvSpPr>
        <p:spPr>
          <a:xfrm>
            <a:off x="-148830" y="12649200"/>
            <a:ext cx="24681602" cy="3001501"/>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505;p67" id="684" name="Google Shape;684;p74"/>
          <p:cNvPicPr preferRelativeResize="0"/>
          <p:nvPr/>
        </p:nvPicPr>
        <p:blipFill rotWithShape="1">
          <a:blip r:embed="rId3">
            <a:alphaModFix/>
          </a:blip>
          <a:srcRect b="0" l="0" r="0" t="0"/>
          <a:stretch/>
        </p:blipFill>
        <p:spPr>
          <a:xfrm>
            <a:off x="18567510" y="12895733"/>
            <a:ext cx="5740404" cy="5842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75"/>
          <p:cNvSpPr/>
          <p:nvPr/>
        </p:nvSpPr>
        <p:spPr>
          <a:xfrm>
            <a:off x="-148832" y="-228603"/>
            <a:ext cx="24681602" cy="2798102"/>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90" name="Google Shape;690;p75"/>
          <p:cNvSpPr txBox="1"/>
          <p:nvPr/>
        </p:nvSpPr>
        <p:spPr>
          <a:xfrm>
            <a:off x="4468550" y="523375"/>
            <a:ext cx="15102001"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Share &amp; Present</a:t>
            </a:r>
            <a:endParaRPr/>
          </a:p>
        </p:txBody>
      </p:sp>
      <p:sp>
        <p:nvSpPr>
          <p:cNvPr id="691" name="Google Shape;691;p75"/>
          <p:cNvSpPr txBox="1"/>
          <p:nvPr/>
        </p:nvSpPr>
        <p:spPr>
          <a:xfrm>
            <a:off x="655717" y="3316748"/>
            <a:ext cx="23072565" cy="8585202"/>
          </a:xfrm>
          <a:prstGeom prst="rect">
            <a:avLst/>
          </a:prstGeom>
          <a:noFill/>
          <a:ln>
            <a:noFill/>
          </a:ln>
        </p:spPr>
        <p:txBody>
          <a:bodyPr anchorCtr="0" anchor="ctr" bIns="50800" lIns="50800" spcFirstLastPara="1" rIns="50800" wrap="square" tIns="50800">
            <a:spAutoFit/>
          </a:bodyPr>
          <a:lstStyle/>
          <a:p>
            <a:pPr indent="-501315" lvl="0" marL="501315" marR="0" rtl="0" algn="l">
              <a:lnSpc>
                <a:spcPct val="110000"/>
              </a:lnSpc>
              <a:spcBef>
                <a:spcPts val="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Present only </a:t>
            </a:r>
            <a:r>
              <a:rPr b="1" i="0" lang="en-US" sz="5000" u="none" cap="none" strike="noStrike">
                <a:solidFill>
                  <a:srgbClr val="23314C"/>
                </a:solidFill>
                <a:latin typeface="Lato"/>
                <a:ea typeface="Lato"/>
                <a:cs typeface="Lato"/>
                <a:sym typeface="Lato"/>
              </a:rPr>
              <a:t>HIGH-LEVEL findings</a:t>
            </a:r>
            <a:r>
              <a:rPr b="0" i="0" lang="en-US" sz="5000" u="none" cap="none" strike="noStrike">
                <a:solidFill>
                  <a:srgbClr val="23314C"/>
                </a:solidFill>
                <a:latin typeface="Lato"/>
                <a:ea typeface="Lato"/>
                <a:cs typeface="Lato"/>
                <a:sym typeface="Lato"/>
              </a:rPr>
              <a:t> of what you found about the client's situation</a:t>
            </a:r>
            <a:endParaRPr b="0" i="0" sz="1400" u="none" cap="none" strike="noStrike">
              <a:solidFill>
                <a:srgbClr val="22304B"/>
              </a:solidFill>
              <a:latin typeface="Arial"/>
              <a:ea typeface="Arial"/>
              <a:cs typeface="Arial"/>
              <a:sym typeface="Arial"/>
            </a:endParaRPr>
          </a:p>
          <a:p>
            <a:pPr indent="-501315" lvl="0" marL="501315" marR="0" rtl="0" algn="l">
              <a:lnSpc>
                <a:spcPct val="11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People don’t care about the details (ex: what forms you’ll fill out) as long as they’re confident you will get them results and you can solve their problems</a:t>
            </a:r>
            <a:endParaRPr b="1" i="0" sz="1400" u="none" cap="none" strike="noStrike">
              <a:solidFill>
                <a:srgbClr val="5E5E5E"/>
              </a:solidFill>
              <a:latin typeface="Lato"/>
              <a:ea typeface="Lato"/>
              <a:cs typeface="Lato"/>
              <a:sym typeface="Lato"/>
            </a:endParaRPr>
          </a:p>
          <a:p>
            <a:pPr indent="-501315" lvl="0" marL="501315" marR="0" rtl="0" algn="l">
              <a:lnSpc>
                <a:spcPct val="11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Focus on the </a:t>
            </a:r>
            <a:r>
              <a:rPr b="1" i="0" lang="en-US" sz="5000" u="none" cap="none" strike="noStrike">
                <a:solidFill>
                  <a:srgbClr val="23314C"/>
                </a:solidFill>
                <a:latin typeface="Lato"/>
                <a:ea typeface="Lato"/>
                <a:cs typeface="Lato"/>
                <a:sym typeface="Lato"/>
              </a:rPr>
              <a:t>RESULTS</a:t>
            </a:r>
            <a:r>
              <a:rPr b="0" i="0" lang="en-US" sz="5000" u="none" cap="none" strike="noStrike">
                <a:solidFill>
                  <a:srgbClr val="23314C"/>
                </a:solidFill>
                <a:latin typeface="Lato"/>
                <a:ea typeface="Lato"/>
                <a:cs typeface="Lato"/>
                <a:sym typeface="Lato"/>
              </a:rPr>
              <a:t> and painting a picture of the scenario they’re looking for Relate your recommendations back to their biggest pains and strongest desires</a:t>
            </a:r>
            <a:endParaRPr b="0" i="0" sz="1400" u="none" cap="none" strike="noStrike">
              <a:solidFill>
                <a:srgbClr val="22304B"/>
              </a:solidFill>
              <a:latin typeface="Arial"/>
              <a:ea typeface="Arial"/>
              <a:cs typeface="Arial"/>
              <a:sym typeface="Arial"/>
            </a:endParaRPr>
          </a:p>
          <a:p>
            <a:pPr indent="-501315" lvl="0" marL="501315" marR="0" rtl="0" algn="l">
              <a:lnSpc>
                <a:spcPct val="11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Making things </a:t>
            </a:r>
            <a:r>
              <a:rPr b="1" i="0" lang="en-US" sz="5000" u="none" cap="none" strike="noStrike">
                <a:solidFill>
                  <a:srgbClr val="23314C"/>
                </a:solidFill>
                <a:latin typeface="Lato"/>
                <a:ea typeface="Lato"/>
                <a:cs typeface="Lato"/>
                <a:sym typeface="Lato"/>
              </a:rPr>
              <a:t>simple</a:t>
            </a:r>
            <a:r>
              <a:rPr b="0" i="0" lang="en-US" sz="5000" u="none" cap="none" strike="noStrike">
                <a:solidFill>
                  <a:srgbClr val="23314C"/>
                </a:solidFill>
                <a:latin typeface="Lato"/>
                <a:ea typeface="Lato"/>
                <a:cs typeface="Lato"/>
                <a:sym typeface="Lato"/>
              </a:rPr>
              <a:t> to understand will make it easier for the client to make a YES decision (keep techie jargon out of the conversation!)</a:t>
            </a:r>
            <a:endParaRPr/>
          </a:p>
          <a:p>
            <a:pPr indent="-501315" lvl="0" marL="501315" marR="0" rtl="0" algn="l">
              <a:lnSpc>
                <a:spcPct val="110000"/>
              </a:lnSpc>
              <a:spcBef>
                <a:spcPts val="2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Give them certainty! </a:t>
            </a:r>
            <a:r>
              <a:rPr b="1" i="0" lang="en-US" sz="5000" u="none" cap="none" strike="noStrike">
                <a:solidFill>
                  <a:srgbClr val="23314C"/>
                </a:solidFill>
                <a:latin typeface="Lato"/>
                <a:ea typeface="Lato"/>
                <a:cs typeface="Lato"/>
                <a:sym typeface="Lato"/>
              </a:rPr>
              <a:t>“I’m 100% confident I can help you solve X, Y &amp; Z with moving forward with this plan.”</a:t>
            </a:r>
            <a:endParaRPr/>
          </a:p>
        </p:txBody>
      </p:sp>
      <p:sp>
        <p:nvSpPr>
          <p:cNvPr id="692" name="Google Shape;692;p75"/>
          <p:cNvSpPr/>
          <p:nvPr/>
        </p:nvSpPr>
        <p:spPr>
          <a:xfrm>
            <a:off x="-148830" y="12649200"/>
            <a:ext cx="24681602" cy="3001501"/>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514;p68" id="693" name="Google Shape;693;p75"/>
          <p:cNvPicPr preferRelativeResize="0"/>
          <p:nvPr/>
        </p:nvPicPr>
        <p:blipFill rotWithShape="1">
          <a:blip r:embed="rId3">
            <a:alphaModFix/>
          </a:blip>
          <a:srcRect b="0" l="0" r="0" t="0"/>
          <a:stretch/>
        </p:blipFill>
        <p:spPr>
          <a:xfrm>
            <a:off x="18567510" y="12895733"/>
            <a:ext cx="5740404" cy="5842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76"/>
          <p:cNvSpPr/>
          <p:nvPr/>
        </p:nvSpPr>
        <p:spPr>
          <a:xfrm>
            <a:off x="-148832" y="-228603"/>
            <a:ext cx="24681602" cy="2798102"/>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99" name="Google Shape;699;p76"/>
          <p:cNvSpPr txBox="1"/>
          <p:nvPr/>
        </p:nvSpPr>
        <p:spPr>
          <a:xfrm>
            <a:off x="4468550" y="523375"/>
            <a:ext cx="15102001"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Make the Offer</a:t>
            </a:r>
            <a:endParaRPr/>
          </a:p>
        </p:txBody>
      </p:sp>
      <p:sp>
        <p:nvSpPr>
          <p:cNvPr id="700" name="Google Shape;700;p76"/>
          <p:cNvSpPr/>
          <p:nvPr/>
        </p:nvSpPr>
        <p:spPr>
          <a:xfrm>
            <a:off x="-148830" y="12649200"/>
            <a:ext cx="24681602" cy="3001501"/>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522;p69" id="701" name="Google Shape;701;p76"/>
          <p:cNvPicPr preferRelativeResize="0"/>
          <p:nvPr/>
        </p:nvPicPr>
        <p:blipFill rotWithShape="1">
          <a:blip r:embed="rId3">
            <a:alphaModFix/>
          </a:blip>
          <a:srcRect b="0" l="0" r="0" t="0"/>
          <a:stretch/>
        </p:blipFill>
        <p:spPr>
          <a:xfrm>
            <a:off x="18567510" y="12895733"/>
            <a:ext cx="5740404" cy="584204"/>
          </a:xfrm>
          <a:prstGeom prst="rect">
            <a:avLst/>
          </a:prstGeom>
          <a:noFill/>
          <a:ln>
            <a:noFill/>
          </a:ln>
        </p:spPr>
      </p:pic>
      <p:sp>
        <p:nvSpPr>
          <p:cNvPr id="702" name="Google Shape;702;p76"/>
          <p:cNvSpPr txBox="1"/>
          <p:nvPr/>
        </p:nvSpPr>
        <p:spPr>
          <a:xfrm>
            <a:off x="2574711" y="4125564"/>
            <a:ext cx="19234502" cy="22860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If you’ve done steps 1-3 the right way, you’ve already led them to a yes and now you just invite them to enroll with you on the spot and wait for their response. </a:t>
            </a:r>
            <a:endParaRPr/>
          </a:p>
        </p:txBody>
      </p:sp>
      <p:sp>
        <p:nvSpPr>
          <p:cNvPr id="703" name="Google Shape;703;p76"/>
          <p:cNvSpPr txBox="1"/>
          <p:nvPr/>
        </p:nvSpPr>
        <p:spPr>
          <a:xfrm>
            <a:off x="2610774" y="7967626"/>
            <a:ext cx="19162502" cy="2129791"/>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23314C"/>
              </a:buClr>
              <a:buSzPts val="6500"/>
              <a:buFont typeface="Lato"/>
              <a:buNone/>
            </a:pPr>
            <a:r>
              <a:rPr b="1" i="0" lang="en-US" sz="6500" u="none" cap="none" strike="noStrike">
                <a:solidFill>
                  <a:srgbClr val="23314C"/>
                </a:solidFill>
                <a:latin typeface="Lato"/>
                <a:ea typeface="Lato"/>
                <a:cs typeface="Lato"/>
                <a:sym typeface="Lato"/>
              </a:rPr>
              <a:t>“Let’s get started and review the engagement letter and invoice together right now.”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2"/>
          <p:cNvSpPr txBox="1"/>
          <p:nvPr/>
        </p:nvSpPr>
        <p:spPr>
          <a:xfrm>
            <a:off x="4429980" y="3971990"/>
            <a:ext cx="15524040" cy="1854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169" name="Google Shape;169;p32"/>
          <p:cNvSpPr txBox="1"/>
          <p:nvPr/>
        </p:nvSpPr>
        <p:spPr>
          <a:xfrm>
            <a:off x="1654302" y="6345963"/>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368;p39" id="170" name="Google Shape;170;p32"/>
          <p:cNvPicPr preferRelativeResize="0"/>
          <p:nvPr/>
        </p:nvPicPr>
        <p:blipFill rotWithShape="1">
          <a:blip r:embed="rId3">
            <a:alphaModFix/>
          </a:blip>
          <a:srcRect b="0" l="0" r="0" t="0"/>
          <a:stretch/>
        </p:blipFill>
        <p:spPr>
          <a:xfrm>
            <a:off x="-30679" y="13226791"/>
            <a:ext cx="24445361" cy="931986"/>
          </a:xfrm>
          <a:prstGeom prst="rect">
            <a:avLst/>
          </a:prstGeom>
          <a:noFill/>
          <a:ln>
            <a:noFill/>
          </a:ln>
        </p:spPr>
      </p:pic>
      <p:pic>
        <p:nvPicPr>
          <p:cNvPr descr="Google Shape;369;p39" id="171" name="Google Shape;171;p32"/>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172" name="Google Shape;172;p32"/>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71;p39" id="173" name="Google Shape;173;p32"/>
          <p:cNvPicPr preferRelativeResize="0"/>
          <p:nvPr/>
        </p:nvPicPr>
        <p:blipFill rotWithShape="1">
          <a:blip r:embed="rId4">
            <a:alphaModFix/>
          </a:blip>
          <a:srcRect b="0" l="0" r="0" t="0"/>
          <a:stretch/>
        </p:blipFill>
        <p:spPr>
          <a:xfrm>
            <a:off x="18567510" y="12641733"/>
            <a:ext cx="5740404" cy="584204"/>
          </a:xfrm>
          <a:prstGeom prst="rect">
            <a:avLst/>
          </a:prstGeom>
          <a:noFill/>
          <a:ln>
            <a:noFill/>
          </a:ln>
        </p:spPr>
      </p:pic>
      <p:sp>
        <p:nvSpPr>
          <p:cNvPr id="174" name="Google Shape;174;p32"/>
          <p:cNvSpPr txBox="1"/>
          <p:nvPr/>
        </p:nvSpPr>
        <p:spPr>
          <a:xfrm>
            <a:off x="3776103" y="3697027"/>
            <a:ext cx="16831795" cy="5130801"/>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Money Leak #1: </a:t>
            </a:r>
            <a:endParaRPr/>
          </a:p>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Taking on Clients that Aren’t a Fit for You</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77"/>
          <p:cNvSpPr/>
          <p:nvPr/>
        </p:nvSpPr>
        <p:spPr>
          <a:xfrm>
            <a:off x="-148832" y="-228603"/>
            <a:ext cx="24681602" cy="2798102"/>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709" name="Google Shape;709;p77"/>
          <p:cNvSpPr txBox="1"/>
          <p:nvPr/>
        </p:nvSpPr>
        <p:spPr>
          <a:xfrm>
            <a:off x="4468550" y="523375"/>
            <a:ext cx="15102001"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Collect Payment Upfront</a:t>
            </a:r>
            <a:endParaRPr/>
          </a:p>
        </p:txBody>
      </p:sp>
      <p:sp>
        <p:nvSpPr>
          <p:cNvPr id="710" name="Google Shape;710;p77"/>
          <p:cNvSpPr/>
          <p:nvPr/>
        </p:nvSpPr>
        <p:spPr>
          <a:xfrm>
            <a:off x="-148830" y="12649200"/>
            <a:ext cx="24681602" cy="3001501"/>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532;p70" id="711" name="Google Shape;711;p77"/>
          <p:cNvPicPr preferRelativeResize="0"/>
          <p:nvPr/>
        </p:nvPicPr>
        <p:blipFill rotWithShape="1">
          <a:blip r:embed="rId3">
            <a:alphaModFix/>
          </a:blip>
          <a:srcRect b="0" l="0" r="0" t="0"/>
          <a:stretch/>
        </p:blipFill>
        <p:spPr>
          <a:xfrm>
            <a:off x="18567510" y="12895733"/>
            <a:ext cx="5740404" cy="584204"/>
          </a:xfrm>
          <a:prstGeom prst="rect">
            <a:avLst/>
          </a:prstGeom>
          <a:noFill/>
          <a:ln>
            <a:noFill/>
          </a:ln>
        </p:spPr>
      </p:pic>
      <p:sp>
        <p:nvSpPr>
          <p:cNvPr id="712" name="Google Shape;712;p77"/>
          <p:cNvSpPr txBox="1"/>
          <p:nvPr/>
        </p:nvSpPr>
        <p:spPr>
          <a:xfrm>
            <a:off x="2574711" y="4125564"/>
            <a:ext cx="19234502" cy="7620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Always be ready to take payment in the first meeting!</a:t>
            </a:r>
            <a:endParaRPr/>
          </a:p>
        </p:txBody>
      </p:sp>
      <p:sp>
        <p:nvSpPr>
          <p:cNvPr id="713" name="Google Shape;713;p77"/>
          <p:cNvSpPr txBox="1"/>
          <p:nvPr/>
        </p:nvSpPr>
        <p:spPr>
          <a:xfrm>
            <a:off x="2610774" y="6149275"/>
            <a:ext cx="19162502" cy="2129791"/>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23314C"/>
              </a:buClr>
              <a:buSzPts val="6500"/>
              <a:buFont typeface="Lato"/>
              <a:buNone/>
            </a:pPr>
            <a:r>
              <a:rPr b="1" i="0" lang="en-US" sz="6500" u="none" cap="none" strike="noStrike">
                <a:solidFill>
                  <a:srgbClr val="23314C"/>
                </a:solidFill>
                <a:latin typeface="Lato"/>
                <a:ea typeface="Lato"/>
                <a:cs typeface="Lato"/>
                <a:sym typeface="Lato"/>
              </a:rPr>
              <a:t>“Which credit card or form of payment would you like to use, Amex or Visa, or ACH?”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78"/>
          <p:cNvSpPr txBox="1"/>
          <p:nvPr/>
        </p:nvSpPr>
        <p:spPr>
          <a:xfrm>
            <a:off x="1061797" y="3443784"/>
            <a:ext cx="14776501" cy="8331201"/>
          </a:xfrm>
          <a:prstGeom prst="rect">
            <a:avLst/>
          </a:prstGeom>
          <a:noFill/>
          <a:ln>
            <a:noFill/>
          </a:ln>
        </p:spPr>
        <p:txBody>
          <a:bodyPr anchorCtr="0" anchor="ctr" bIns="50800" lIns="50800" spcFirstLastPara="1" rIns="50800" wrap="square" tIns="50800">
            <a:spAutoFit/>
          </a:bodyPr>
          <a:lstStyle/>
          <a:p>
            <a:pPr indent="-501315" lvl="0" marL="501315" marR="0" rtl="0" algn="l">
              <a:lnSpc>
                <a:spcPct val="110000"/>
              </a:lnSpc>
              <a:spcBef>
                <a:spcPts val="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Dennis</a:t>
            </a:r>
            <a:r>
              <a:rPr b="1" i="0" lang="en-US" sz="5000" u="none" cap="none" strike="noStrike">
                <a:solidFill>
                  <a:srgbClr val="23314C"/>
                </a:solidFill>
                <a:latin typeface="Lato"/>
                <a:ea typeface="Lato"/>
                <a:cs typeface="Lato"/>
                <a:sym typeface="Lato"/>
              </a:rPr>
              <a:t> </a:t>
            </a:r>
            <a:r>
              <a:rPr b="0" i="0" lang="en-US" sz="5000" u="none" cap="none" strike="noStrike">
                <a:solidFill>
                  <a:srgbClr val="000000"/>
                </a:solidFill>
                <a:latin typeface="Lato"/>
                <a:ea typeface="Lato"/>
                <a:cs typeface="Lato"/>
                <a:sym typeface="Lato"/>
              </a:rPr>
              <a:t>was </a:t>
            </a:r>
            <a:r>
              <a:rPr b="1" i="0" lang="en-US" sz="5000" u="none" cap="none" strike="noStrike">
                <a:solidFill>
                  <a:srgbClr val="000000"/>
                </a:solidFill>
                <a:latin typeface="Lato"/>
                <a:ea typeface="Lato"/>
                <a:cs typeface="Lato"/>
                <a:sym typeface="Lato"/>
              </a:rPr>
              <a:t>overwhelmed, frustrated,</a:t>
            </a:r>
            <a:r>
              <a:rPr b="0" i="0" lang="en-US" sz="5000" u="none" cap="none" strike="noStrike">
                <a:solidFill>
                  <a:srgbClr val="000000"/>
                </a:solidFill>
                <a:latin typeface="Lato"/>
                <a:ea typeface="Lato"/>
                <a:cs typeface="Lato"/>
                <a:sym typeface="Lato"/>
              </a:rPr>
              <a:t> and didn’t really like the person that he was becoming</a:t>
            </a:r>
            <a:endParaRPr b="0" i="0" sz="1400" u="none" cap="none" strike="noStrike">
              <a:solidFill>
                <a:srgbClr val="000000"/>
              </a:solidFill>
              <a:latin typeface="Arial"/>
              <a:ea typeface="Arial"/>
              <a:cs typeface="Arial"/>
              <a:sym typeface="Arial"/>
            </a:endParaRPr>
          </a:p>
          <a:p>
            <a:pPr indent="-501315" lvl="0" marL="501315" marR="0" rtl="0" algn="l">
              <a:lnSpc>
                <a:spcPct val="110000"/>
              </a:lnSpc>
              <a:spcBef>
                <a:spcPts val="2000"/>
              </a:spcBef>
              <a:spcAft>
                <a:spcPts val="0"/>
              </a:spcAft>
              <a:buClr>
                <a:srgbClr val="000000"/>
              </a:buClr>
              <a:buSzPts val="5000"/>
              <a:buFont typeface="Lato"/>
              <a:buChar char="•"/>
            </a:pPr>
            <a:r>
              <a:rPr b="0" i="0" lang="en-US" sz="5000" u="none" cap="none" strike="noStrike">
                <a:solidFill>
                  <a:srgbClr val="000000"/>
                </a:solidFill>
                <a:latin typeface="Lato"/>
                <a:ea typeface="Lato"/>
                <a:cs typeface="Lato"/>
                <a:sym typeface="Lato"/>
              </a:rPr>
              <a:t>Felt like he had created a </a:t>
            </a:r>
            <a:r>
              <a:rPr b="1" i="0" lang="en-US" sz="5000" u="none" cap="none" strike="noStrike">
                <a:solidFill>
                  <a:srgbClr val="000000"/>
                </a:solidFill>
                <a:latin typeface="Lato"/>
                <a:ea typeface="Lato"/>
                <a:cs typeface="Lato"/>
                <a:sym typeface="Lato"/>
              </a:rPr>
              <a:t>job for himself </a:t>
            </a:r>
            <a:r>
              <a:rPr b="0" i="0" lang="en-US" sz="5000" u="none" cap="none" strike="noStrike">
                <a:solidFill>
                  <a:srgbClr val="000000"/>
                </a:solidFill>
                <a:latin typeface="Lato"/>
                <a:ea typeface="Lato"/>
                <a:cs typeface="Lato"/>
                <a:sym typeface="Lato"/>
              </a:rPr>
              <a:t>instead of having the firm he’d always dreamed of having</a:t>
            </a:r>
            <a:endParaRPr/>
          </a:p>
          <a:p>
            <a:pPr indent="-501315" lvl="0" marL="501315" marR="0" rtl="0" algn="l">
              <a:lnSpc>
                <a:spcPct val="110000"/>
              </a:lnSpc>
              <a:spcBef>
                <a:spcPts val="2000"/>
              </a:spcBef>
              <a:spcAft>
                <a:spcPts val="0"/>
              </a:spcAft>
              <a:buClr>
                <a:srgbClr val="000000"/>
              </a:buClr>
              <a:buSzPts val="5000"/>
              <a:buFont typeface="Lato"/>
              <a:buChar char="•"/>
            </a:pPr>
            <a:r>
              <a:rPr b="0" i="0" lang="en-US" sz="5000" u="none" cap="none" strike="noStrike">
                <a:solidFill>
                  <a:srgbClr val="000000"/>
                </a:solidFill>
                <a:latin typeface="Lato"/>
                <a:ea typeface="Lato"/>
                <a:cs typeface="Lato"/>
                <a:sym typeface="Lato"/>
              </a:rPr>
              <a:t>Using this system Dennis was able </a:t>
            </a:r>
            <a:r>
              <a:rPr b="1" i="0" lang="en-US" sz="5000" u="none" cap="none" strike="noStrike">
                <a:solidFill>
                  <a:srgbClr val="000000"/>
                </a:solidFill>
                <a:latin typeface="Lato"/>
                <a:ea typeface="Lato"/>
                <a:cs typeface="Lato"/>
                <a:sym typeface="Lato"/>
              </a:rPr>
              <a:t>increase fees for all </a:t>
            </a:r>
            <a:r>
              <a:rPr b="0" i="0" lang="en-US" sz="5000" u="none" cap="none" strike="noStrike">
                <a:solidFill>
                  <a:srgbClr val="000000"/>
                </a:solidFill>
                <a:latin typeface="Lato"/>
                <a:ea typeface="Lato"/>
                <a:cs typeface="Lato"/>
                <a:sym typeface="Lato"/>
              </a:rPr>
              <a:t>tax and bookkeeping engagements so he no longer felt underpaid and undervalued</a:t>
            </a:r>
            <a:endParaRPr/>
          </a:p>
          <a:p>
            <a:pPr indent="-501315" lvl="0" marL="501315" marR="0" rtl="0" algn="l">
              <a:lnSpc>
                <a:spcPct val="110000"/>
              </a:lnSpc>
              <a:spcBef>
                <a:spcPts val="2000"/>
              </a:spcBef>
              <a:spcAft>
                <a:spcPts val="0"/>
              </a:spcAft>
              <a:buClr>
                <a:srgbClr val="000000"/>
              </a:buClr>
              <a:buSzPts val="5000"/>
              <a:buFont typeface="Lato"/>
              <a:buChar char="•"/>
            </a:pPr>
            <a:r>
              <a:rPr b="0" i="0" lang="en-US" sz="5000" u="none" cap="none" strike="noStrike">
                <a:solidFill>
                  <a:srgbClr val="000000"/>
                </a:solidFill>
                <a:latin typeface="Lato"/>
                <a:ea typeface="Lato"/>
                <a:cs typeface="Lato"/>
                <a:sym typeface="Lato"/>
              </a:rPr>
              <a:t>Collected </a:t>
            </a:r>
            <a:r>
              <a:rPr b="1" i="0" lang="en-US" sz="5000" u="none" cap="none" strike="noStrike">
                <a:solidFill>
                  <a:srgbClr val="000000"/>
                </a:solidFill>
                <a:latin typeface="Lato"/>
                <a:ea typeface="Lato"/>
                <a:cs typeface="Lato"/>
                <a:sym typeface="Lato"/>
              </a:rPr>
              <a:t>$25k in old A/R in just 8 weeks</a:t>
            </a:r>
            <a:r>
              <a:rPr b="0" i="0" lang="en-US" sz="5000" u="none" cap="none" strike="noStrike">
                <a:solidFill>
                  <a:srgbClr val="000000"/>
                </a:solidFill>
                <a:latin typeface="Lato"/>
                <a:ea typeface="Lato"/>
                <a:cs typeface="Lato"/>
                <a:sym typeface="Lato"/>
              </a:rPr>
              <a:t> and will never be chasing people down for money anymore</a:t>
            </a:r>
            <a:endParaRPr/>
          </a:p>
        </p:txBody>
      </p:sp>
      <p:sp>
        <p:nvSpPr>
          <p:cNvPr id="719" name="Google Shape;719;p78"/>
          <p:cNvSpPr txBox="1"/>
          <p:nvPr/>
        </p:nvSpPr>
        <p:spPr>
          <a:xfrm>
            <a:off x="17497307" y="11097862"/>
            <a:ext cx="5433901" cy="1008251"/>
          </a:xfrm>
          <a:prstGeom prst="rect">
            <a:avLst/>
          </a:prstGeom>
          <a:noFill/>
          <a:ln>
            <a:noFill/>
          </a:ln>
        </p:spPr>
        <p:txBody>
          <a:bodyPr anchorCtr="0" anchor="t" bIns="91375" lIns="91375" spcFirstLastPara="1" rIns="91375" wrap="square" tIns="91375">
            <a:spAutoFit/>
          </a:bodyPr>
          <a:lstStyle/>
          <a:p>
            <a:pPr indent="0" lvl="0" marL="0" marR="0" rtl="0" algn="ctr">
              <a:lnSpc>
                <a:spcPct val="100000"/>
              </a:lnSpc>
              <a:spcBef>
                <a:spcPts val="0"/>
              </a:spcBef>
              <a:spcAft>
                <a:spcPts val="0"/>
              </a:spcAft>
              <a:buClr>
                <a:srgbClr val="23314C"/>
              </a:buClr>
              <a:buSzPts val="5400"/>
              <a:buFont typeface="Lato"/>
              <a:buNone/>
            </a:pPr>
            <a:r>
              <a:rPr b="0" i="0" lang="en-US" sz="5400" u="none" cap="none" strike="noStrike">
                <a:solidFill>
                  <a:srgbClr val="23314C"/>
                </a:solidFill>
                <a:latin typeface="Lato"/>
                <a:ea typeface="Lato"/>
                <a:cs typeface="Lato"/>
                <a:sym typeface="Lato"/>
              </a:rPr>
              <a:t>Dennis</a:t>
            </a:r>
            <a:endParaRPr/>
          </a:p>
        </p:txBody>
      </p:sp>
      <p:sp>
        <p:nvSpPr>
          <p:cNvPr id="720" name="Google Shape;720;p78"/>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127;p22" id="721" name="Google Shape;721;p78"/>
          <p:cNvPicPr preferRelativeResize="0"/>
          <p:nvPr/>
        </p:nvPicPr>
        <p:blipFill rotWithShape="1">
          <a:blip r:embed="rId3">
            <a:alphaModFix/>
          </a:blip>
          <a:srcRect b="0" l="0" r="0" t="0"/>
          <a:stretch/>
        </p:blipFill>
        <p:spPr>
          <a:xfrm>
            <a:off x="18567510" y="12895733"/>
            <a:ext cx="5740404" cy="584204"/>
          </a:xfrm>
          <a:prstGeom prst="rect">
            <a:avLst/>
          </a:prstGeom>
          <a:noFill/>
          <a:ln>
            <a:noFill/>
          </a:ln>
        </p:spPr>
      </p:pic>
      <p:pic>
        <p:nvPicPr>
          <p:cNvPr descr="Google Shape;129;p22" id="722" name="Google Shape;722;p78"/>
          <p:cNvPicPr preferRelativeResize="0"/>
          <p:nvPr/>
        </p:nvPicPr>
        <p:blipFill rotWithShape="1">
          <a:blip r:embed="rId4">
            <a:alphaModFix/>
          </a:blip>
          <a:srcRect b="0" l="5347" r="8115" t="12685"/>
          <a:stretch/>
        </p:blipFill>
        <p:spPr>
          <a:xfrm>
            <a:off x="16513476" y="4055499"/>
            <a:ext cx="7056327" cy="6880651"/>
          </a:xfrm>
          <a:prstGeom prst="rect">
            <a:avLst/>
          </a:prstGeom>
          <a:noFill/>
          <a:ln>
            <a:noFill/>
          </a:ln>
        </p:spPr>
      </p:pic>
      <p:sp>
        <p:nvSpPr>
          <p:cNvPr id="723" name="Google Shape;723;p78"/>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724" name="Google Shape;724;p78"/>
          <p:cNvSpPr txBox="1"/>
          <p:nvPr/>
        </p:nvSpPr>
        <p:spPr>
          <a:xfrm>
            <a:off x="2802889" y="516731"/>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Meet Dennis…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79"/>
          <p:cNvSpPr txBox="1"/>
          <p:nvPr/>
        </p:nvSpPr>
        <p:spPr>
          <a:xfrm>
            <a:off x="4429980" y="3971990"/>
            <a:ext cx="15524040" cy="1854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730" name="Google Shape;730;p79"/>
          <p:cNvSpPr txBox="1"/>
          <p:nvPr/>
        </p:nvSpPr>
        <p:spPr>
          <a:xfrm>
            <a:off x="1654302" y="6345964"/>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448;p46" id="731" name="Google Shape;731;p79"/>
          <p:cNvPicPr preferRelativeResize="0"/>
          <p:nvPr/>
        </p:nvPicPr>
        <p:blipFill rotWithShape="1">
          <a:blip r:embed="rId3">
            <a:alphaModFix/>
          </a:blip>
          <a:srcRect b="0" l="0" r="0" t="0"/>
          <a:stretch/>
        </p:blipFill>
        <p:spPr>
          <a:xfrm>
            <a:off x="-30679" y="13226791"/>
            <a:ext cx="24445361" cy="931986"/>
          </a:xfrm>
          <a:prstGeom prst="rect">
            <a:avLst/>
          </a:prstGeom>
          <a:noFill/>
          <a:ln>
            <a:noFill/>
          </a:ln>
        </p:spPr>
      </p:pic>
      <p:pic>
        <p:nvPicPr>
          <p:cNvPr descr="Google Shape;449;p46" id="732" name="Google Shape;732;p79"/>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733" name="Google Shape;733;p79"/>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51;p46" id="734" name="Google Shape;734;p79"/>
          <p:cNvPicPr preferRelativeResize="0"/>
          <p:nvPr/>
        </p:nvPicPr>
        <p:blipFill rotWithShape="1">
          <a:blip r:embed="rId4">
            <a:alphaModFix/>
          </a:blip>
          <a:srcRect b="0" l="0" r="0" t="0"/>
          <a:stretch/>
        </p:blipFill>
        <p:spPr>
          <a:xfrm>
            <a:off x="18567510" y="12336933"/>
            <a:ext cx="5740404" cy="584204"/>
          </a:xfrm>
          <a:prstGeom prst="rect">
            <a:avLst/>
          </a:prstGeom>
          <a:noFill/>
          <a:ln>
            <a:noFill/>
          </a:ln>
        </p:spPr>
      </p:pic>
      <p:sp>
        <p:nvSpPr>
          <p:cNvPr id="735" name="Google Shape;735;p79"/>
          <p:cNvSpPr txBox="1"/>
          <p:nvPr/>
        </p:nvSpPr>
        <p:spPr>
          <a:xfrm>
            <a:off x="2284800" y="3077198"/>
            <a:ext cx="19814400" cy="6654801"/>
          </a:xfrm>
          <a:prstGeom prst="rect">
            <a:avLst/>
          </a:prstGeom>
          <a:noFill/>
          <a:ln>
            <a:noFill/>
          </a:ln>
        </p:spPr>
        <p:txBody>
          <a:bodyPr anchorCtr="0" anchor="ctr" bIns="50800" lIns="50800" spcFirstLastPara="1" rIns="50800" wrap="square" tIns="50800">
            <a:spAutoFit/>
          </a:bodyPr>
          <a:lstStyle/>
          <a:p>
            <a:pPr indent="0" lvl="0" marL="0" marR="0" rtl="0" algn="ctr">
              <a:lnSpc>
                <a:spcPct val="110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You can eliminate 90% of the time wasting strategies you’ve been doing, and replace it with this step-by-step system.</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pic>
        <p:nvPicPr>
          <p:cNvPr descr="Google Shape;457;p47" id="740" name="Google Shape;740;p80"/>
          <p:cNvPicPr preferRelativeResize="0"/>
          <p:nvPr/>
        </p:nvPicPr>
        <p:blipFill rotWithShape="1">
          <a:blip r:embed="rId3">
            <a:alphaModFix/>
          </a:blip>
          <a:srcRect b="0" l="0" r="0" t="0"/>
          <a:stretch/>
        </p:blipFill>
        <p:spPr>
          <a:xfrm>
            <a:off x="-30679" y="13226791"/>
            <a:ext cx="24445361" cy="931986"/>
          </a:xfrm>
          <a:prstGeom prst="rect">
            <a:avLst/>
          </a:prstGeom>
          <a:noFill/>
          <a:ln>
            <a:noFill/>
          </a:ln>
        </p:spPr>
      </p:pic>
      <p:pic>
        <p:nvPicPr>
          <p:cNvPr descr="Google Shape;458;p47" id="741" name="Google Shape;741;p80"/>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742" name="Google Shape;742;p80"/>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743" name="Google Shape;743;p80"/>
          <p:cNvSpPr txBox="1"/>
          <p:nvPr/>
        </p:nvSpPr>
        <p:spPr>
          <a:xfrm>
            <a:off x="605476" y="510084"/>
            <a:ext cx="23173047"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Plug Money Leaks for Good: Invest in Mentoring</a:t>
            </a:r>
            <a:endParaRPr/>
          </a:p>
        </p:txBody>
      </p:sp>
      <p:sp>
        <p:nvSpPr>
          <p:cNvPr id="744" name="Google Shape;744;p80"/>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62;p47" id="745" name="Google Shape;745;p80"/>
          <p:cNvPicPr preferRelativeResize="0"/>
          <p:nvPr/>
        </p:nvPicPr>
        <p:blipFill rotWithShape="1">
          <a:blip r:embed="rId4">
            <a:alphaModFix/>
          </a:blip>
          <a:srcRect b="0" l="0" r="0" t="0"/>
          <a:stretch/>
        </p:blipFill>
        <p:spPr>
          <a:xfrm>
            <a:off x="18567510" y="12895733"/>
            <a:ext cx="5740404" cy="584204"/>
          </a:xfrm>
          <a:prstGeom prst="rect">
            <a:avLst/>
          </a:prstGeom>
          <a:noFill/>
          <a:ln>
            <a:noFill/>
          </a:ln>
        </p:spPr>
      </p:pic>
      <p:sp>
        <p:nvSpPr>
          <p:cNvPr id="746" name="Google Shape;746;p80"/>
          <p:cNvSpPr txBox="1"/>
          <p:nvPr/>
        </p:nvSpPr>
        <p:spPr>
          <a:xfrm>
            <a:off x="1812747" y="3558084"/>
            <a:ext cx="20758502" cy="8102601"/>
          </a:xfrm>
          <a:prstGeom prst="rect">
            <a:avLst/>
          </a:prstGeom>
          <a:noFill/>
          <a:ln>
            <a:noFill/>
          </a:ln>
        </p:spPr>
        <p:txBody>
          <a:bodyPr anchorCtr="0" anchor="ctr" bIns="50800" lIns="50800" spcFirstLastPara="1" rIns="50800" wrap="square" tIns="50800">
            <a:spAutoFit/>
          </a:bodyPr>
          <a:lstStyle/>
          <a:p>
            <a:pPr indent="-698500" lvl="0" marL="698500" marR="0" rtl="0" algn="l">
              <a:lnSpc>
                <a:spcPct val="100000"/>
              </a:lnSpc>
              <a:spcBef>
                <a:spcPts val="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As simple as this is, </a:t>
            </a:r>
            <a:r>
              <a:rPr b="1" i="0" lang="en-US" sz="5000" u="none" cap="none" strike="noStrike">
                <a:solidFill>
                  <a:srgbClr val="23314C"/>
                </a:solidFill>
                <a:latin typeface="Lato"/>
                <a:ea typeface="Lato"/>
                <a:cs typeface="Lato"/>
                <a:sym typeface="Lato"/>
              </a:rPr>
              <a:t>there are a million ways to mess it up</a:t>
            </a:r>
            <a:r>
              <a:rPr b="0" i="0" lang="en-US" sz="5000" u="none" cap="none" strike="noStrike">
                <a:solidFill>
                  <a:srgbClr val="23314C"/>
                </a:solidFill>
                <a:latin typeface="Lato"/>
                <a:ea typeface="Lato"/>
                <a:cs typeface="Lato"/>
                <a:sym typeface="Lato"/>
              </a:rPr>
              <a:t>.</a:t>
            </a:r>
            <a:endParaRPr b="0" i="0" sz="1400" u="none" cap="none" strike="noStrike">
              <a:solidFill>
                <a:srgbClr val="000000"/>
              </a:solidFill>
              <a:latin typeface="Arial"/>
              <a:ea typeface="Arial"/>
              <a:cs typeface="Arial"/>
              <a:sym typeface="Arial"/>
            </a:endParaRPr>
          </a:p>
          <a:p>
            <a:pPr indent="-698500" lvl="0" marL="698500" marR="0" rtl="0" algn="l">
              <a:lnSpc>
                <a:spcPct val="100000"/>
              </a:lnSpc>
              <a:spcBef>
                <a:spcPts val="3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Why try to figure it out on your own when someone can just </a:t>
            </a:r>
            <a:r>
              <a:rPr b="1" i="0" lang="en-US" sz="5000" u="none" cap="none" strike="noStrike">
                <a:solidFill>
                  <a:srgbClr val="23314C"/>
                </a:solidFill>
                <a:latin typeface="Lato"/>
                <a:ea typeface="Lato"/>
                <a:cs typeface="Lato"/>
                <a:sym typeface="Lato"/>
              </a:rPr>
              <a:t>hand you the answers</a:t>
            </a:r>
            <a:r>
              <a:rPr b="0" i="0" lang="en-US" sz="5000" u="none" cap="none" strike="noStrike">
                <a:solidFill>
                  <a:srgbClr val="23314C"/>
                </a:solidFill>
                <a:latin typeface="Lato"/>
                <a:ea typeface="Lato"/>
                <a:cs typeface="Lato"/>
                <a:sym typeface="Lato"/>
              </a:rPr>
              <a:t>? </a:t>
            </a:r>
            <a:endParaRPr b="0" i="0" sz="1400" u="none" cap="none" strike="noStrike">
              <a:solidFill>
                <a:srgbClr val="000000"/>
              </a:solidFill>
              <a:latin typeface="Arial"/>
              <a:ea typeface="Arial"/>
              <a:cs typeface="Arial"/>
              <a:sym typeface="Arial"/>
            </a:endParaRPr>
          </a:p>
          <a:p>
            <a:pPr indent="-698500" lvl="0" marL="698500" marR="0" rtl="0" algn="l">
              <a:lnSpc>
                <a:spcPct val="100000"/>
              </a:lnSpc>
              <a:spcBef>
                <a:spcPts val="3000"/>
              </a:spcBef>
              <a:spcAft>
                <a:spcPts val="0"/>
              </a:spcAft>
              <a:buClr>
                <a:srgbClr val="23314C"/>
              </a:buClr>
              <a:buSzPts val="5000"/>
              <a:buFont typeface="Lato"/>
              <a:buChar char="•"/>
            </a:pPr>
            <a:r>
              <a:rPr b="0" i="0" lang="en-US" sz="5000" u="none" cap="none" strike="noStrike">
                <a:solidFill>
                  <a:srgbClr val="23314C"/>
                </a:solidFill>
                <a:latin typeface="Lato"/>
                <a:ea typeface="Lato"/>
                <a:cs typeface="Lato"/>
                <a:sym typeface="Lato"/>
              </a:rPr>
              <a:t>I have helped over 233 accounting, tax and bookkeeping firm owners quickly grow their firm revenue, </a:t>
            </a:r>
            <a:r>
              <a:rPr b="1" i="0" lang="en-US" sz="5000" u="none" cap="none" strike="noStrike">
                <a:solidFill>
                  <a:srgbClr val="23314C"/>
                </a:solidFill>
                <a:latin typeface="Lato"/>
                <a:ea typeface="Lato"/>
                <a:cs typeface="Lato"/>
                <a:sym typeface="Lato"/>
              </a:rPr>
              <a:t>eliminate all A/R</a:t>
            </a:r>
            <a:r>
              <a:rPr b="0" i="0" lang="en-US" sz="5000" u="none" cap="none" strike="noStrike">
                <a:solidFill>
                  <a:srgbClr val="23314C"/>
                </a:solidFill>
                <a:latin typeface="Lato"/>
                <a:ea typeface="Lato"/>
                <a:cs typeface="Lato"/>
                <a:sym typeface="Lato"/>
              </a:rPr>
              <a:t>, all without the stress &amp; burnout.</a:t>
            </a:r>
            <a:endParaRPr b="0" i="0" sz="1400" u="none" cap="none" strike="noStrike">
              <a:solidFill>
                <a:srgbClr val="000000"/>
              </a:solidFill>
              <a:latin typeface="Arial"/>
              <a:ea typeface="Arial"/>
              <a:cs typeface="Arial"/>
              <a:sym typeface="Arial"/>
            </a:endParaRPr>
          </a:p>
          <a:p>
            <a:pPr indent="-698500" lvl="0" marL="698500" marR="0" rtl="0" algn="l">
              <a:lnSpc>
                <a:spcPct val="100000"/>
              </a:lnSpc>
              <a:spcBef>
                <a:spcPts val="3000"/>
              </a:spcBef>
              <a:spcAft>
                <a:spcPts val="0"/>
              </a:spcAft>
              <a:buClr>
                <a:srgbClr val="23314C"/>
              </a:buClr>
              <a:buSzPts val="5000"/>
              <a:buFont typeface="Lato"/>
              <a:buChar char="•"/>
            </a:pPr>
            <a:r>
              <a:rPr b="1" i="0" lang="en-US" sz="5000" u="none" cap="none" strike="noStrike">
                <a:solidFill>
                  <a:srgbClr val="23314C"/>
                </a:solidFill>
                <a:latin typeface="Lato"/>
                <a:ea typeface="Lato"/>
                <a:cs typeface="Lato"/>
                <a:sym typeface="Lato"/>
              </a:rPr>
              <a:t>We turned their firms completely around </a:t>
            </a:r>
            <a:r>
              <a:rPr b="0" i="0" lang="en-US" sz="5000" u="none" cap="none" strike="noStrike">
                <a:solidFill>
                  <a:srgbClr val="23314C"/>
                </a:solidFill>
                <a:latin typeface="Lato"/>
                <a:ea typeface="Lato"/>
                <a:cs typeface="Lato"/>
                <a:sym typeface="Lato"/>
              </a:rPr>
              <a:t>so that they can</a:t>
            </a:r>
            <a:r>
              <a:rPr b="1" i="0" lang="en-US" sz="5000" u="none" cap="none" strike="noStrike">
                <a:solidFill>
                  <a:srgbClr val="23314C"/>
                </a:solidFill>
                <a:latin typeface="Lato"/>
                <a:ea typeface="Lato"/>
                <a:cs typeface="Lato"/>
                <a:sym typeface="Lato"/>
              </a:rPr>
              <a:t> actually have relaxed success and go on vacations </a:t>
            </a:r>
            <a:r>
              <a:rPr b="0" i="0" lang="en-US" sz="5000" u="none" cap="none" strike="noStrike">
                <a:solidFill>
                  <a:srgbClr val="23314C"/>
                </a:solidFill>
                <a:latin typeface="Lato"/>
                <a:ea typeface="Lato"/>
                <a:cs typeface="Lato"/>
                <a:sym typeface="Lato"/>
              </a:rPr>
              <a:t>that they use to only dream about before.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pic>
        <p:nvPicPr>
          <p:cNvPr descr="Google Shape;457;p47" id="751" name="Google Shape;751;p81"/>
          <p:cNvPicPr preferRelativeResize="0"/>
          <p:nvPr/>
        </p:nvPicPr>
        <p:blipFill rotWithShape="1">
          <a:blip r:embed="rId3">
            <a:alphaModFix/>
          </a:blip>
          <a:srcRect b="0" l="0" r="0" t="0"/>
          <a:stretch/>
        </p:blipFill>
        <p:spPr>
          <a:xfrm>
            <a:off x="-30679" y="13226791"/>
            <a:ext cx="24445360" cy="931986"/>
          </a:xfrm>
          <a:prstGeom prst="rect">
            <a:avLst/>
          </a:prstGeom>
          <a:noFill/>
          <a:ln>
            <a:noFill/>
          </a:ln>
        </p:spPr>
      </p:pic>
      <p:pic>
        <p:nvPicPr>
          <p:cNvPr descr="Google Shape;458;p47" id="752" name="Google Shape;752;p81"/>
          <p:cNvPicPr preferRelativeResize="0"/>
          <p:nvPr/>
        </p:nvPicPr>
        <p:blipFill rotWithShape="1">
          <a:blip r:embed="rId3">
            <a:alphaModFix/>
          </a:blip>
          <a:srcRect b="0" l="0" r="0" t="0"/>
          <a:stretch/>
        </p:blipFill>
        <p:spPr>
          <a:xfrm>
            <a:off x="-79130" y="-463415"/>
            <a:ext cx="24542264" cy="935678"/>
          </a:xfrm>
          <a:prstGeom prst="rect">
            <a:avLst/>
          </a:prstGeom>
          <a:noFill/>
          <a:ln>
            <a:noFill/>
          </a:ln>
        </p:spPr>
      </p:pic>
      <p:sp>
        <p:nvSpPr>
          <p:cNvPr id="753" name="Google Shape;753;p81"/>
          <p:cNvSpPr/>
          <p:nvPr/>
        </p:nvSpPr>
        <p:spPr>
          <a:xfrm>
            <a:off x="-148829" y="-228600"/>
            <a:ext cx="24681600" cy="2798100"/>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754" name="Google Shape;754;p81"/>
          <p:cNvSpPr txBox="1"/>
          <p:nvPr/>
        </p:nvSpPr>
        <p:spPr>
          <a:xfrm>
            <a:off x="605476" y="510084"/>
            <a:ext cx="23172900" cy="13341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lang="en-US" sz="8000">
                <a:solidFill>
                  <a:srgbClr val="FFFFFF"/>
                </a:solidFill>
                <a:latin typeface="Lato"/>
                <a:ea typeface="Lato"/>
                <a:cs typeface="Lato"/>
                <a:sym typeface="Lato"/>
              </a:rPr>
              <a:t>Who Is This For?</a:t>
            </a:r>
            <a:endParaRPr/>
          </a:p>
        </p:txBody>
      </p:sp>
      <p:sp>
        <p:nvSpPr>
          <p:cNvPr id="755" name="Google Shape;755;p81"/>
          <p:cNvSpPr/>
          <p:nvPr/>
        </p:nvSpPr>
        <p:spPr>
          <a:xfrm>
            <a:off x="-148829" y="12649200"/>
            <a:ext cx="24681600" cy="3001500"/>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62;p47" id="756" name="Google Shape;756;p81"/>
          <p:cNvPicPr preferRelativeResize="0"/>
          <p:nvPr/>
        </p:nvPicPr>
        <p:blipFill rotWithShape="1">
          <a:blip r:embed="rId4">
            <a:alphaModFix/>
          </a:blip>
          <a:srcRect b="0" l="0" r="0" t="0"/>
          <a:stretch/>
        </p:blipFill>
        <p:spPr>
          <a:xfrm>
            <a:off x="18567510" y="12895733"/>
            <a:ext cx="5740405" cy="584204"/>
          </a:xfrm>
          <a:prstGeom prst="rect">
            <a:avLst/>
          </a:prstGeom>
          <a:noFill/>
          <a:ln>
            <a:noFill/>
          </a:ln>
        </p:spPr>
      </p:pic>
      <p:sp>
        <p:nvSpPr>
          <p:cNvPr id="757" name="Google Shape;757;p81"/>
          <p:cNvSpPr txBox="1"/>
          <p:nvPr/>
        </p:nvSpPr>
        <p:spPr>
          <a:xfrm>
            <a:off x="1812750" y="2638700"/>
            <a:ext cx="20758500" cy="106053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552450" lvl="0" marL="457200" rtl="0" algn="l">
              <a:spcBef>
                <a:spcPts val="2000"/>
              </a:spcBef>
              <a:spcAft>
                <a:spcPts val="0"/>
              </a:spcAft>
              <a:buClr>
                <a:srgbClr val="23314C"/>
              </a:buClr>
              <a:buSzPts val="5100"/>
              <a:buFont typeface="Lato"/>
              <a:buChar char="•"/>
            </a:pPr>
            <a:r>
              <a:rPr lang="en-US" sz="5100">
                <a:solidFill>
                  <a:srgbClr val="23314C"/>
                </a:solidFill>
                <a:latin typeface="Lato"/>
                <a:ea typeface="Lato"/>
                <a:cs typeface="Lato"/>
                <a:sym typeface="Lato"/>
              </a:rPr>
              <a:t>You must </a:t>
            </a:r>
            <a:r>
              <a:rPr b="1" lang="en-US" sz="5100">
                <a:solidFill>
                  <a:srgbClr val="23314C"/>
                </a:solidFill>
                <a:latin typeface="Lato"/>
                <a:ea typeface="Lato"/>
                <a:cs typeface="Lato"/>
                <a:sym typeface="Lato"/>
              </a:rPr>
              <a:t>own a firm</a:t>
            </a:r>
            <a:r>
              <a:rPr lang="en-US" sz="5100">
                <a:solidFill>
                  <a:srgbClr val="23314C"/>
                </a:solidFill>
                <a:latin typeface="Lato"/>
                <a:ea typeface="Lato"/>
                <a:cs typeface="Lato"/>
                <a:sym typeface="Lato"/>
              </a:rPr>
              <a:t> that offers higher value services such as tax planning, consulting services, tax resolution, CFO services, profit coaching, bookkeeping and/or accounting services.</a:t>
            </a:r>
            <a:endParaRPr sz="5100">
              <a:solidFill>
                <a:srgbClr val="23314C"/>
              </a:solidFill>
              <a:latin typeface="Lato"/>
              <a:ea typeface="Lato"/>
              <a:cs typeface="Lato"/>
              <a:sym typeface="Lato"/>
            </a:endParaRPr>
          </a:p>
          <a:p>
            <a:pPr indent="-552450" lvl="0" marL="457200" rtl="0" algn="l">
              <a:spcBef>
                <a:spcPts val="2000"/>
              </a:spcBef>
              <a:spcAft>
                <a:spcPts val="0"/>
              </a:spcAft>
              <a:buClr>
                <a:srgbClr val="23314C"/>
              </a:buClr>
              <a:buSzPts val="5100"/>
              <a:buFont typeface="Lato"/>
              <a:buChar char="•"/>
            </a:pPr>
            <a:r>
              <a:rPr lang="en-US" sz="5100">
                <a:solidFill>
                  <a:srgbClr val="23314C"/>
                </a:solidFill>
                <a:latin typeface="Lato"/>
                <a:ea typeface="Lato"/>
                <a:cs typeface="Lato"/>
                <a:sym typeface="Lato"/>
              </a:rPr>
              <a:t>You are ready to </a:t>
            </a:r>
            <a:r>
              <a:rPr b="1" lang="en-US" sz="5100">
                <a:solidFill>
                  <a:srgbClr val="23314C"/>
                </a:solidFill>
                <a:latin typeface="Lato"/>
                <a:ea typeface="Lato"/>
                <a:cs typeface="Lato"/>
                <a:sym typeface="Lato"/>
              </a:rPr>
              <a:t>INVEST now</a:t>
            </a:r>
            <a:r>
              <a:rPr lang="en-US" sz="5100">
                <a:solidFill>
                  <a:srgbClr val="23314C"/>
                </a:solidFill>
                <a:latin typeface="Lato"/>
                <a:ea typeface="Lato"/>
                <a:cs typeface="Lato"/>
                <a:sym typeface="Lato"/>
              </a:rPr>
              <a:t> in yourself and your firm for growth</a:t>
            </a:r>
            <a:endParaRPr sz="5100">
              <a:solidFill>
                <a:srgbClr val="23314C"/>
              </a:solidFill>
              <a:latin typeface="Lato"/>
              <a:ea typeface="Lato"/>
              <a:cs typeface="Lato"/>
              <a:sym typeface="Lato"/>
            </a:endParaRPr>
          </a:p>
          <a:p>
            <a:pPr indent="-552450" lvl="0" marL="457200" rtl="0" algn="l">
              <a:spcBef>
                <a:spcPts val="2000"/>
              </a:spcBef>
              <a:spcAft>
                <a:spcPts val="0"/>
              </a:spcAft>
              <a:buClr>
                <a:srgbClr val="23314C"/>
              </a:buClr>
              <a:buSzPts val="5100"/>
              <a:buFont typeface="Lato"/>
              <a:buChar char="•"/>
            </a:pPr>
            <a:r>
              <a:rPr lang="en-US" sz="5100">
                <a:solidFill>
                  <a:srgbClr val="23314C"/>
                </a:solidFill>
                <a:latin typeface="Lato"/>
                <a:ea typeface="Lato"/>
                <a:cs typeface="Lato"/>
                <a:sym typeface="Lato"/>
              </a:rPr>
              <a:t>You take </a:t>
            </a:r>
            <a:r>
              <a:rPr b="1" lang="en-US" sz="5100">
                <a:solidFill>
                  <a:srgbClr val="23314C"/>
                </a:solidFill>
                <a:latin typeface="Lato"/>
                <a:ea typeface="Lato"/>
                <a:cs typeface="Lato"/>
                <a:sym typeface="Lato"/>
              </a:rPr>
              <a:t>complete responsibility for your success</a:t>
            </a:r>
            <a:r>
              <a:rPr lang="en-US" sz="5100">
                <a:solidFill>
                  <a:srgbClr val="23314C"/>
                </a:solidFill>
                <a:latin typeface="Lato"/>
                <a:ea typeface="Lato"/>
                <a:cs typeface="Lato"/>
                <a:sym typeface="Lato"/>
              </a:rPr>
              <a:t>, are NOT looking for permission from anyone to upgrade your firm, and are committed to invest your time, money and effort in yourself.</a:t>
            </a:r>
            <a:endParaRPr sz="1000"/>
          </a:p>
          <a:p>
            <a:pPr indent="-552450" lvl="0" marL="457200" rtl="0" algn="l">
              <a:spcBef>
                <a:spcPts val="2000"/>
              </a:spcBef>
              <a:spcAft>
                <a:spcPts val="0"/>
              </a:spcAft>
              <a:buClr>
                <a:srgbClr val="23314C"/>
              </a:buClr>
              <a:buSzPts val="5100"/>
              <a:buFont typeface="Lato"/>
              <a:buChar char="•"/>
            </a:pPr>
            <a:r>
              <a:rPr lang="en-US" sz="5100">
                <a:solidFill>
                  <a:srgbClr val="23314C"/>
                </a:solidFill>
                <a:latin typeface="Lato"/>
                <a:ea typeface="Lato"/>
                <a:cs typeface="Lato"/>
                <a:sym typeface="Lato"/>
              </a:rPr>
              <a:t>You must be</a:t>
            </a:r>
            <a:r>
              <a:rPr b="1" lang="en-US" sz="5100">
                <a:solidFill>
                  <a:srgbClr val="23314C"/>
                </a:solidFill>
                <a:latin typeface="Lato"/>
                <a:ea typeface="Lato"/>
                <a:cs typeface="Lato"/>
                <a:sym typeface="Lato"/>
              </a:rPr>
              <a:t> fed up </a:t>
            </a:r>
            <a:r>
              <a:rPr lang="en-US" sz="5100">
                <a:solidFill>
                  <a:srgbClr val="23314C"/>
                </a:solidFill>
                <a:latin typeface="Lato"/>
                <a:ea typeface="Lato"/>
                <a:cs typeface="Lato"/>
                <a:sym typeface="Lato"/>
              </a:rPr>
              <a:t>with your approach and ready to learn and apply a completely new way.</a:t>
            </a:r>
            <a:endParaRPr sz="1000"/>
          </a:p>
          <a:p>
            <a:pPr indent="-552450" lvl="0" marL="457200" rtl="0" algn="l">
              <a:spcBef>
                <a:spcPts val="2000"/>
              </a:spcBef>
              <a:spcAft>
                <a:spcPts val="0"/>
              </a:spcAft>
              <a:buClr>
                <a:srgbClr val="23314C"/>
              </a:buClr>
              <a:buSzPts val="5100"/>
              <a:buFont typeface="Lato"/>
              <a:buChar char="•"/>
            </a:pPr>
            <a:r>
              <a:rPr lang="en-US" sz="5100">
                <a:solidFill>
                  <a:srgbClr val="23314C"/>
                </a:solidFill>
                <a:latin typeface="Lato"/>
                <a:ea typeface="Lato"/>
                <a:cs typeface="Lato"/>
                <a:sym typeface="Lato"/>
              </a:rPr>
              <a:t>If that’s you, </a:t>
            </a:r>
            <a:r>
              <a:rPr b="1" lang="en-US" sz="5100">
                <a:solidFill>
                  <a:srgbClr val="23314C"/>
                </a:solidFill>
                <a:latin typeface="Lato"/>
                <a:ea typeface="Lato"/>
                <a:cs typeface="Lato"/>
                <a:sym typeface="Lato"/>
              </a:rPr>
              <a:t>book a session now!</a:t>
            </a:r>
            <a:endParaRPr b="1" sz="4600">
              <a:solidFill>
                <a:srgbClr val="23314C"/>
              </a:solidFill>
              <a:latin typeface="Lato"/>
              <a:ea typeface="Lato"/>
              <a:cs typeface="Lato"/>
              <a:sym typeface="Lato"/>
            </a:endParaRPr>
          </a:p>
          <a:p>
            <a:pPr indent="-698500" lvl="0" marL="698500" marR="0" rtl="0" algn="l">
              <a:lnSpc>
                <a:spcPct val="100000"/>
              </a:lnSpc>
              <a:spcBef>
                <a:spcPts val="3000"/>
              </a:spcBef>
              <a:spcAft>
                <a:spcPts val="0"/>
              </a:spcAft>
              <a:buClr>
                <a:srgbClr val="23314C"/>
              </a:buClr>
              <a:buSzPts val="5000"/>
              <a:buFont typeface="Lato"/>
              <a:buChar char="•"/>
            </a:pPr>
            <a:r>
              <a:t/>
            </a:r>
            <a:endParaRPr sz="5000">
              <a:solidFill>
                <a:srgbClr val="23314C"/>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pic>
        <p:nvPicPr>
          <p:cNvPr descr="Google Shape;468;p48" id="762" name="Google Shape;762;p82"/>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763" name="Google Shape;763;p82"/>
          <p:cNvSpPr txBox="1"/>
          <p:nvPr/>
        </p:nvSpPr>
        <p:spPr>
          <a:xfrm>
            <a:off x="3230846" y="2715293"/>
            <a:ext cx="17922300" cy="7531101"/>
          </a:xfrm>
          <a:prstGeom prst="rect">
            <a:avLst/>
          </a:prstGeom>
          <a:noFill/>
          <a:ln>
            <a:noFill/>
          </a:ln>
        </p:spPr>
        <p:txBody>
          <a:bodyPr anchorCtr="0" anchor="ctr" bIns="50800" lIns="50800" spcFirstLastPara="1" rIns="50800" wrap="square" tIns="50800">
            <a:spAutoFit/>
          </a:bodyPr>
          <a:lstStyle/>
          <a:p>
            <a:pPr indent="0" lvl="0" marL="0" marR="0" rtl="0" algn="ctr">
              <a:lnSpc>
                <a:spcPct val="110000"/>
              </a:lnSpc>
              <a:spcBef>
                <a:spcPts val="0"/>
              </a:spcBef>
              <a:spcAft>
                <a:spcPts val="0"/>
              </a:spcAft>
              <a:buClr>
                <a:srgbClr val="23314C"/>
              </a:buClr>
              <a:buSzPts val="7500"/>
              <a:buFont typeface="Lato"/>
              <a:buNone/>
            </a:pPr>
            <a:r>
              <a:rPr b="0" i="0" lang="en-US" sz="7500" u="none" cap="none" strike="noStrike">
                <a:solidFill>
                  <a:srgbClr val="23314C"/>
                </a:solidFill>
                <a:latin typeface="Lato"/>
                <a:ea typeface="Lato"/>
                <a:cs typeface="Lato"/>
                <a:sym typeface="Lato"/>
              </a:rPr>
              <a:t>My team and I have set aside some time in the next 48 hours to speak to you personally about how </a:t>
            </a:r>
            <a:r>
              <a:rPr b="1" i="0" lang="en-US" sz="7500" u="none" cap="none" strike="noStrike">
                <a:solidFill>
                  <a:srgbClr val="23314C"/>
                </a:solidFill>
                <a:latin typeface="Lato"/>
                <a:ea typeface="Lato"/>
                <a:cs typeface="Lato"/>
                <a:sym typeface="Lato"/>
              </a:rPr>
              <a:t>you can apply these ideas to your firm starting TODAY.</a:t>
            </a:r>
            <a:endParaRPr b="1" i="0" sz="1400" u="none" cap="none" strike="noStrike">
              <a:solidFill>
                <a:srgbClr val="5E5E5E"/>
              </a:solidFill>
              <a:latin typeface="Lato"/>
              <a:ea typeface="Lato"/>
              <a:cs typeface="Lato"/>
              <a:sym typeface="Lato"/>
            </a:endParaRPr>
          </a:p>
          <a:p>
            <a:pPr indent="0" lvl="0" marL="0" marR="0" rtl="0" algn="ctr">
              <a:lnSpc>
                <a:spcPct val="110000"/>
              </a:lnSpc>
              <a:spcBef>
                <a:spcPts val="0"/>
              </a:spcBef>
              <a:spcAft>
                <a:spcPts val="0"/>
              </a:spcAft>
              <a:buClr>
                <a:srgbClr val="000000"/>
              </a:buClr>
              <a:buSzPts val="1400"/>
              <a:buFont typeface="Arial"/>
              <a:buNone/>
            </a:pPr>
            <a:r>
              <a:t/>
            </a:r>
            <a:endParaRPr b="1" i="0" sz="1400" u="none" cap="none" strike="noStrike">
              <a:solidFill>
                <a:srgbClr val="23314C"/>
              </a:solidFill>
              <a:latin typeface="Lato"/>
              <a:ea typeface="Lato"/>
              <a:cs typeface="Lato"/>
              <a:sym typeface="Lato"/>
            </a:endParaRPr>
          </a:p>
          <a:p>
            <a:pPr indent="0" lvl="0" marL="0" marR="0" rtl="0" algn="ctr">
              <a:lnSpc>
                <a:spcPct val="110000"/>
              </a:lnSpc>
              <a:spcBef>
                <a:spcPts val="0"/>
              </a:spcBef>
              <a:spcAft>
                <a:spcPts val="0"/>
              </a:spcAft>
              <a:buClr>
                <a:srgbClr val="23314C"/>
              </a:buClr>
              <a:buSzPts val="7500"/>
              <a:buFont typeface="Lato"/>
              <a:buNone/>
            </a:pPr>
            <a:r>
              <a:rPr b="1" i="0" lang="en-US" sz="7500" u="none" cap="none" strike="noStrike">
                <a:solidFill>
                  <a:srgbClr val="23314C"/>
                </a:solidFill>
                <a:latin typeface="Lato"/>
                <a:ea typeface="Lato"/>
                <a:cs typeface="Lato"/>
                <a:sym typeface="Lato"/>
              </a:rPr>
              <a:t>www.theabundantcall.com</a:t>
            </a:r>
            <a:endParaRPr/>
          </a:p>
        </p:txBody>
      </p:sp>
      <p:sp>
        <p:nvSpPr>
          <p:cNvPr id="764" name="Google Shape;764;p82"/>
          <p:cNvSpPr/>
          <p:nvPr/>
        </p:nvSpPr>
        <p:spPr>
          <a:xfrm>
            <a:off x="-148829" y="12649200"/>
            <a:ext cx="24681658" cy="2040509"/>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71;p48" id="765" name="Google Shape;765;p82"/>
          <p:cNvPicPr preferRelativeResize="0"/>
          <p:nvPr/>
        </p:nvPicPr>
        <p:blipFill rotWithShape="1">
          <a:blip r:embed="rId4">
            <a:alphaModFix/>
          </a:blip>
          <a:srcRect b="0" l="0" r="0" t="0"/>
          <a:stretch/>
        </p:blipFill>
        <p:spPr>
          <a:xfrm>
            <a:off x="18567510" y="12895733"/>
            <a:ext cx="5740404" cy="58420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pic>
        <p:nvPicPr>
          <p:cNvPr descr="Google Shape;476;p49" id="770" name="Google Shape;770;p83"/>
          <p:cNvPicPr preferRelativeResize="0"/>
          <p:nvPr/>
        </p:nvPicPr>
        <p:blipFill rotWithShape="1">
          <a:blip r:embed="rId3">
            <a:alphaModFix/>
          </a:blip>
          <a:srcRect b="0" l="0" r="0" t="0"/>
          <a:stretch/>
        </p:blipFill>
        <p:spPr>
          <a:xfrm>
            <a:off x="4659750" y="1275625"/>
            <a:ext cx="15064501" cy="15064501"/>
          </a:xfrm>
          <a:prstGeom prst="rect">
            <a:avLst/>
          </a:prstGeom>
          <a:noFill/>
          <a:ln>
            <a:noFill/>
          </a:ln>
        </p:spPr>
      </p:pic>
      <p:sp>
        <p:nvSpPr>
          <p:cNvPr id="771" name="Google Shape;771;p83"/>
          <p:cNvSpPr/>
          <p:nvPr/>
        </p:nvSpPr>
        <p:spPr>
          <a:xfrm>
            <a:off x="-148829" y="12649200"/>
            <a:ext cx="24681658" cy="2040509"/>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78;p49" id="772" name="Google Shape;772;p83"/>
          <p:cNvPicPr preferRelativeResize="0"/>
          <p:nvPr/>
        </p:nvPicPr>
        <p:blipFill rotWithShape="1">
          <a:blip r:embed="rId4">
            <a:alphaModFix/>
          </a:blip>
          <a:srcRect b="0" l="0" r="0" t="0"/>
          <a:stretch/>
        </p:blipFill>
        <p:spPr>
          <a:xfrm>
            <a:off x="18567510" y="12895733"/>
            <a:ext cx="5740404" cy="584204"/>
          </a:xfrm>
          <a:prstGeom prst="rect">
            <a:avLst/>
          </a:prstGeom>
          <a:noFill/>
          <a:ln>
            <a:noFill/>
          </a:ln>
        </p:spPr>
      </p:pic>
      <p:sp>
        <p:nvSpPr>
          <p:cNvPr id="773" name="Google Shape;773;p83"/>
          <p:cNvSpPr/>
          <p:nvPr/>
        </p:nvSpPr>
        <p:spPr>
          <a:xfrm>
            <a:off x="-148801" y="-215275"/>
            <a:ext cx="24681602" cy="3505800"/>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774" name="Google Shape;774;p83"/>
          <p:cNvSpPr txBox="1"/>
          <p:nvPr/>
        </p:nvSpPr>
        <p:spPr>
          <a:xfrm>
            <a:off x="4659750" y="498925"/>
            <a:ext cx="15064501" cy="2616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Click Below to Grab Your Spot!</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FFFFFF"/>
              </a:buClr>
              <a:buSzPts val="8500"/>
              <a:buFont typeface="Lato"/>
              <a:buNone/>
            </a:pPr>
            <a:r>
              <a:rPr b="1" i="0" lang="en-US" sz="8500" u="none" cap="none" strike="noStrike">
                <a:solidFill>
                  <a:srgbClr val="FFFFFF"/>
                </a:solidFill>
                <a:latin typeface="Lato"/>
                <a:ea typeface="Lato"/>
                <a:cs typeface="Lato"/>
                <a:sym typeface="Lato"/>
              </a:rPr>
              <a:t>www.theabundantcall.com</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pic>
        <p:nvPicPr>
          <p:cNvPr descr="Google Shape;488;p53" id="779" name="Google Shape;779;p84"/>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780" name="Google Shape;780;p84"/>
          <p:cNvSpPr/>
          <p:nvPr/>
        </p:nvSpPr>
        <p:spPr>
          <a:xfrm>
            <a:off x="-148829" y="12649200"/>
            <a:ext cx="24681658" cy="2040509"/>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90;p53" id="781" name="Google Shape;781;p84"/>
          <p:cNvPicPr preferRelativeResize="0"/>
          <p:nvPr/>
        </p:nvPicPr>
        <p:blipFill rotWithShape="1">
          <a:blip r:embed="rId4">
            <a:alphaModFix/>
          </a:blip>
          <a:srcRect b="0" l="0" r="0" t="0"/>
          <a:stretch/>
        </p:blipFill>
        <p:spPr>
          <a:xfrm>
            <a:off x="18567510" y="12895733"/>
            <a:ext cx="5740404" cy="584205"/>
          </a:xfrm>
          <a:prstGeom prst="rect">
            <a:avLst/>
          </a:prstGeom>
          <a:noFill/>
          <a:ln>
            <a:noFill/>
          </a:ln>
        </p:spPr>
      </p:pic>
      <p:sp>
        <p:nvSpPr>
          <p:cNvPr id="782" name="Google Shape;782;p84"/>
          <p:cNvSpPr txBox="1"/>
          <p:nvPr/>
        </p:nvSpPr>
        <p:spPr>
          <a:xfrm>
            <a:off x="3126296" y="4956573"/>
            <a:ext cx="18131402" cy="2082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3000"/>
              <a:buFont typeface="Lato"/>
              <a:buNone/>
            </a:pPr>
            <a:r>
              <a:rPr b="0" i="0" lang="en-US" sz="13000" u="none" cap="none" strike="noStrike">
                <a:solidFill>
                  <a:srgbClr val="23314C"/>
                </a:solidFill>
                <a:latin typeface="Lato"/>
                <a:ea typeface="Lato"/>
                <a:cs typeface="Lato"/>
                <a:sym typeface="Lato"/>
              </a:rPr>
              <a:t>Q&amp;A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3"/>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80" name="Google Shape;180;p33"/>
          <p:cNvSpPr txBox="1"/>
          <p:nvPr/>
        </p:nvSpPr>
        <p:spPr>
          <a:xfrm>
            <a:off x="2802889" y="516731"/>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Have You Ever…</a:t>
            </a:r>
            <a:endParaRPr/>
          </a:p>
        </p:txBody>
      </p:sp>
      <p:sp>
        <p:nvSpPr>
          <p:cNvPr id="181" name="Google Shape;181;p33"/>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182" name="Google Shape;182;p33"/>
          <p:cNvPicPr preferRelativeResize="0"/>
          <p:nvPr/>
        </p:nvPicPr>
        <p:blipFill rotWithShape="1">
          <a:blip r:embed="rId3">
            <a:alphaModFix/>
          </a:blip>
          <a:srcRect b="0" l="0" r="0" t="0"/>
          <a:stretch/>
        </p:blipFill>
        <p:spPr>
          <a:xfrm>
            <a:off x="18567510" y="12895733"/>
            <a:ext cx="5740404" cy="584205"/>
          </a:xfrm>
          <a:prstGeom prst="rect">
            <a:avLst/>
          </a:prstGeom>
          <a:noFill/>
          <a:ln>
            <a:noFill/>
          </a:ln>
        </p:spPr>
      </p:pic>
      <p:sp>
        <p:nvSpPr>
          <p:cNvPr id="183" name="Google Shape;183;p33"/>
          <p:cNvSpPr txBox="1"/>
          <p:nvPr/>
        </p:nvSpPr>
        <p:spPr>
          <a:xfrm>
            <a:off x="3189567" y="4801232"/>
            <a:ext cx="19228436" cy="5130801"/>
          </a:xfrm>
          <a:prstGeom prst="rect">
            <a:avLst/>
          </a:prstGeom>
          <a:noFill/>
          <a:ln>
            <a:noFill/>
          </a:ln>
        </p:spPr>
        <p:txBody>
          <a:bodyPr anchorCtr="0" anchor="t" bIns="0" lIns="0" spcFirstLastPara="1" rIns="0" wrap="square" tIns="0">
            <a:spAutoFit/>
          </a:bodyPr>
          <a:lstStyle/>
          <a:p>
            <a:pPr indent="-501315" lvl="0" marL="501315"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Taken on a client that wasn’t a fit for you?</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Charged less than you’re worth or given a discount?</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Taken on a client because you’re stressed about money?</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Continued working with a client that drives you crazy?</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Have long-term clients that have never had their rates raised?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Google Shape;217;p45" id="188" name="Google Shape;188;p34"/>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189" name="Google Shape;189;p34"/>
          <p:cNvSpPr txBox="1"/>
          <p:nvPr/>
        </p:nvSpPr>
        <p:spPr>
          <a:xfrm>
            <a:off x="3975960" y="2410467"/>
            <a:ext cx="16432081" cy="34290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2304B"/>
              </a:buClr>
              <a:buSzPts val="7500"/>
              <a:buFont typeface="Lato"/>
              <a:buNone/>
            </a:pPr>
            <a:r>
              <a:rPr b="1" i="0" lang="en-US" sz="7500" u="none" cap="none" strike="noStrike">
                <a:solidFill>
                  <a:srgbClr val="22304B"/>
                </a:solidFill>
                <a:latin typeface="Lato"/>
                <a:ea typeface="Lato"/>
                <a:cs typeface="Lato"/>
                <a:sym typeface="Lato"/>
              </a:rPr>
              <a:t>You DO NOT have to work with whoever is in front of you…and you shouldn’t want to either! </a:t>
            </a:r>
            <a:endParaRPr/>
          </a:p>
        </p:txBody>
      </p:sp>
      <p:sp>
        <p:nvSpPr>
          <p:cNvPr id="190" name="Google Shape;190;p34"/>
          <p:cNvSpPr txBox="1"/>
          <p:nvPr/>
        </p:nvSpPr>
        <p:spPr>
          <a:xfrm>
            <a:off x="2798278" y="7295357"/>
            <a:ext cx="18787444" cy="327660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 The temptation to accept every client that comes your way </a:t>
            </a:r>
            <a:r>
              <a:rPr b="1" i="1" lang="en-US" sz="5000" u="none" cap="none" strike="noStrike">
                <a:solidFill>
                  <a:srgbClr val="22304B"/>
                </a:solidFill>
                <a:latin typeface="Lato"/>
                <a:ea typeface="Lato"/>
                <a:cs typeface="Lato"/>
                <a:sym typeface="Lato"/>
              </a:rPr>
              <a:t>is NOT worth </a:t>
            </a:r>
            <a:r>
              <a:rPr b="0" i="0" lang="en-US" sz="5000" u="none" cap="none" strike="noStrike">
                <a:solidFill>
                  <a:srgbClr val="22304B"/>
                </a:solidFill>
                <a:latin typeface="Lato"/>
                <a:ea typeface="Lato"/>
                <a:cs typeface="Lato"/>
                <a:sym typeface="Lato"/>
              </a:rPr>
              <a:t>your time, energy, &amp; missed opportunities. Success comes from an abundance mindset, setting boundaries, and having a clear vision for your firm.</a:t>
            </a:r>
            <a:endParaRPr/>
          </a:p>
        </p:txBody>
      </p:sp>
      <p:sp>
        <p:nvSpPr>
          <p:cNvPr id="191" name="Google Shape;191;p34"/>
          <p:cNvSpPr/>
          <p:nvPr/>
        </p:nvSpPr>
        <p:spPr>
          <a:xfrm>
            <a:off x="9883347" y="12782436"/>
            <a:ext cx="4617307" cy="126990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21;p45" id="192" name="Google Shape;192;p34"/>
          <p:cNvPicPr preferRelativeResize="0"/>
          <p:nvPr/>
        </p:nvPicPr>
        <p:blipFill rotWithShape="1">
          <a:blip r:embed="rId4">
            <a:alphaModFix/>
          </a:blip>
          <a:srcRect b="0" l="0" r="0" t="0"/>
          <a:stretch/>
        </p:blipFill>
        <p:spPr>
          <a:xfrm>
            <a:off x="10016994" y="13196087"/>
            <a:ext cx="4349990" cy="442706"/>
          </a:xfrm>
          <a:prstGeom prst="rect">
            <a:avLst/>
          </a:prstGeom>
          <a:noFill/>
          <a:ln>
            <a:noFill/>
          </a:ln>
        </p:spPr>
      </p:pic>
      <p:sp>
        <p:nvSpPr>
          <p:cNvPr id="193" name="Google Shape;193;p34"/>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194" name="Google Shape;194;p34"/>
          <p:cNvPicPr preferRelativeResize="0"/>
          <p:nvPr/>
        </p:nvPicPr>
        <p:blipFill rotWithShape="1">
          <a:blip r:embed="rId5">
            <a:alphaModFix/>
          </a:blip>
          <a:srcRect b="0" l="0" r="0" t="0"/>
          <a:stretch/>
        </p:blipFill>
        <p:spPr>
          <a:xfrm>
            <a:off x="18567510" y="12895733"/>
            <a:ext cx="5740404" cy="5842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Google Shape;226;p46" id="199" name="Google Shape;199;p35"/>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200" name="Google Shape;200;p35"/>
          <p:cNvSpPr txBox="1"/>
          <p:nvPr/>
        </p:nvSpPr>
        <p:spPr>
          <a:xfrm>
            <a:off x="3311462" y="6603269"/>
            <a:ext cx="17761076" cy="3378201"/>
          </a:xfrm>
          <a:prstGeom prst="rect">
            <a:avLst/>
          </a:prstGeom>
          <a:noFill/>
          <a:ln>
            <a:noFill/>
          </a:ln>
        </p:spPr>
        <p:txBody>
          <a:bodyPr anchorCtr="0" anchor="ctr" bIns="50800" lIns="50800" spcFirstLastPara="1" rIns="50800" wrap="square" tIns="50800">
            <a:spAutoFit/>
          </a:bodyPr>
          <a:lstStyle/>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The more you know about what your clients want and why they want it, the more your message will reach those types of clients and the easier it will be to communicate your value to them - and charge them premium fees for your services. </a:t>
            </a:r>
            <a:endParaRPr/>
          </a:p>
        </p:txBody>
      </p:sp>
      <p:sp>
        <p:nvSpPr>
          <p:cNvPr id="201" name="Google Shape;201;p35"/>
          <p:cNvSpPr/>
          <p:nvPr/>
        </p:nvSpPr>
        <p:spPr>
          <a:xfrm>
            <a:off x="9883347" y="12782436"/>
            <a:ext cx="4617307" cy="126990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31;p46" id="202" name="Google Shape;202;p35"/>
          <p:cNvPicPr preferRelativeResize="0"/>
          <p:nvPr/>
        </p:nvPicPr>
        <p:blipFill rotWithShape="1">
          <a:blip r:embed="rId4">
            <a:alphaModFix/>
          </a:blip>
          <a:srcRect b="0" l="0" r="0" t="0"/>
          <a:stretch/>
        </p:blipFill>
        <p:spPr>
          <a:xfrm>
            <a:off x="10016994" y="13196087"/>
            <a:ext cx="4349990" cy="442706"/>
          </a:xfrm>
          <a:prstGeom prst="rect">
            <a:avLst/>
          </a:prstGeom>
          <a:noFill/>
          <a:ln>
            <a:noFill/>
          </a:ln>
        </p:spPr>
      </p:pic>
      <p:sp>
        <p:nvSpPr>
          <p:cNvPr id="203" name="Google Shape;203;p35"/>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204" name="Google Shape;204;p35"/>
          <p:cNvPicPr preferRelativeResize="0"/>
          <p:nvPr/>
        </p:nvPicPr>
        <p:blipFill rotWithShape="1">
          <a:blip r:embed="rId5">
            <a:alphaModFix/>
          </a:blip>
          <a:srcRect b="0" l="0" r="0" t="0"/>
          <a:stretch/>
        </p:blipFill>
        <p:spPr>
          <a:xfrm>
            <a:off x="18567510" y="12895733"/>
            <a:ext cx="5740404" cy="584205"/>
          </a:xfrm>
          <a:prstGeom prst="rect">
            <a:avLst/>
          </a:prstGeom>
          <a:noFill/>
          <a:ln>
            <a:noFill/>
          </a:ln>
        </p:spPr>
      </p:pic>
      <p:pic>
        <p:nvPicPr>
          <p:cNvPr descr="Google Shape;217;p45" id="205" name="Google Shape;205;p35"/>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206" name="Google Shape;206;p35"/>
          <p:cNvSpPr txBox="1"/>
          <p:nvPr/>
        </p:nvSpPr>
        <p:spPr>
          <a:xfrm>
            <a:off x="3043469" y="2845532"/>
            <a:ext cx="18297061" cy="240030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22304B"/>
              </a:buClr>
              <a:buSzPts val="7500"/>
              <a:buFont typeface="Lato"/>
              <a:buNone/>
            </a:pPr>
            <a:r>
              <a:rPr b="0" i="0" lang="en-US" sz="7500" u="none" cap="none" strike="noStrike">
                <a:solidFill>
                  <a:srgbClr val="22304B"/>
                </a:solidFill>
                <a:latin typeface="Lato"/>
                <a:ea typeface="Lato"/>
                <a:cs typeface="Lato"/>
                <a:sym typeface="Lato"/>
              </a:rPr>
              <a:t>We want to speak to a </a:t>
            </a:r>
            <a:r>
              <a:rPr b="1" i="0" lang="en-US" sz="7500" u="none" cap="none" strike="noStrike">
                <a:solidFill>
                  <a:srgbClr val="22304B"/>
                </a:solidFill>
                <a:latin typeface="Lato"/>
                <a:ea typeface="Lato"/>
                <a:cs typeface="Lato"/>
                <a:sym typeface="Lato"/>
              </a:rPr>
              <a:t>specific client</a:t>
            </a:r>
            <a:r>
              <a:rPr b="0" i="0" lang="en-US" sz="7500" u="none" cap="none" strike="noStrike">
                <a:solidFill>
                  <a:srgbClr val="22304B"/>
                </a:solidFill>
                <a:latin typeface="Lato"/>
                <a:ea typeface="Lato"/>
                <a:cs typeface="Lato"/>
                <a:sym typeface="Lato"/>
              </a:rPr>
              <a:t> with specific goals AND with specific dreams.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Google Shape;236;p47" id="211" name="Google Shape;211;p36"/>
          <p:cNvPicPr preferRelativeResize="0"/>
          <p:nvPr/>
        </p:nvPicPr>
        <p:blipFill rotWithShape="1">
          <a:blip r:embed="rId3">
            <a:alphaModFix/>
          </a:blip>
          <a:srcRect b="0" l="0" r="0" t="0"/>
          <a:stretch/>
        </p:blipFill>
        <p:spPr>
          <a:xfrm>
            <a:off x="19716441" y="6009442"/>
            <a:ext cx="2956538" cy="3066301"/>
          </a:xfrm>
          <a:prstGeom prst="rect">
            <a:avLst/>
          </a:prstGeom>
          <a:noFill/>
          <a:ln>
            <a:noFill/>
          </a:ln>
        </p:spPr>
      </p:pic>
      <p:pic>
        <p:nvPicPr>
          <p:cNvPr descr="Google Shape;237;p47" id="212" name="Google Shape;212;p36"/>
          <p:cNvPicPr preferRelativeResize="0"/>
          <p:nvPr/>
        </p:nvPicPr>
        <p:blipFill rotWithShape="1">
          <a:blip r:embed="rId4">
            <a:alphaModFix/>
          </a:blip>
          <a:srcRect b="0" l="0" r="0" t="0"/>
          <a:stretch/>
        </p:blipFill>
        <p:spPr>
          <a:xfrm>
            <a:off x="17694665" y="6303135"/>
            <a:ext cx="1543126" cy="2478913"/>
          </a:xfrm>
          <a:prstGeom prst="rect">
            <a:avLst/>
          </a:prstGeom>
          <a:noFill/>
          <a:ln>
            <a:noFill/>
          </a:ln>
        </p:spPr>
      </p:pic>
      <p:sp>
        <p:nvSpPr>
          <p:cNvPr id="213" name="Google Shape;213;p36"/>
          <p:cNvSpPr txBox="1"/>
          <p:nvPr/>
        </p:nvSpPr>
        <p:spPr>
          <a:xfrm>
            <a:off x="1194813" y="3929501"/>
            <a:ext cx="14579603" cy="7493001"/>
          </a:xfrm>
          <a:prstGeom prst="rect">
            <a:avLst/>
          </a:prstGeom>
          <a:noFill/>
          <a:ln>
            <a:noFill/>
          </a:ln>
        </p:spPr>
        <p:txBody>
          <a:bodyPr anchorCtr="0" anchor="ctr" bIns="50800" lIns="50800" spcFirstLastPara="1" rIns="50800" wrap="square" tIns="50800">
            <a:spAutoFit/>
          </a:bodyPr>
          <a:lstStyle/>
          <a:p>
            <a:pPr indent="-501315" lvl="0" marL="501315"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Would an oral surgeon take on a client that just needed a teeth cleaning?  </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Would a brain surgeon see a patient that just had a head cold? </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Would a personal injury lawyer take on someone trying to get out of a parking ticket?</a:t>
            </a:r>
            <a:endParaRPr/>
          </a:p>
          <a:p>
            <a:pPr indent="-501315" lvl="0" marL="501315"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Should YOU take on clients that don’t match your expertise or vision for your firm?</a:t>
            </a:r>
            <a:endParaRPr/>
          </a:p>
        </p:txBody>
      </p:sp>
      <p:sp>
        <p:nvSpPr>
          <p:cNvPr id="214" name="Google Shape;214;p36"/>
          <p:cNvSpPr/>
          <p:nvPr/>
        </p:nvSpPr>
        <p:spPr>
          <a:xfrm>
            <a:off x="9883347" y="12782436"/>
            <a:ext cx="4617307" cy="126990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43;p47" id="215" name="Google Shape;215;p36"/>
          <p:cNvPicPr preferRelativeResize="0"/>
          <p:nvPr/>
        </p:nvPicPr>
        <p:blipFill rotWithShape="1">
          <a:blip r:embed="rId5">
            <a:alphaModFix/>
          </a:blip>
          <a:srcRect b="0" l="0" r="0" t="0"/>
          <a:stretch/>
        </p:blipFill>
        <p:spPr>
          <a:xfrm>
            <a:off x="10016994" y="13196087"/>
            <a:ext cx="4349990" cy="442706"/>
          </a:xfrm>
          <a:prstGeom prst="rect">
            <a:avLst/>
          </a:prstGeom>
          <a:noFill/>
          <a:ln>
            <a:noFill/>
          </a:ln>
        </p:spPr>
      </p:pic>
      <p:sp>
        <p:nvSpPr>
          <p:cNvPr id="216" name="Google Shape;216;p36"/>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93;p19" id="217" name="Google Shape;217;p36"/>
          <p:cNvPicPr preferRelativeResize="0"/>
          <p:nvPr/>
        </p:nvPicPr>
        <p:blipFill rotWithShape="1">
          <a:blip r:embed="rId6">
            <a:alphaModFix/>
          </a:blip>
          <a:srcRect b="0" l="0" r="0" t="0"/>
          <a:stretch/>
        </p:blipFill>
        <p:spPr>
          <a:xfrm>
            <a:off x="18567510" y="12895733"/>
            <a:ext cx="5740404" cy="584205"/>
          </a:xfrm>
          <a:prstGeom prst="rect">
            <a:avLst/>
          </a:prstGeom>
          <a:noFill/>
          <a:ln>
            <a:noFill/>
          </a:ln>
        </p:spPr>
      </p:pic>
      <p:sp>
        <p:nvSpPr>
          <p:cNvPr id="218" name="Google Shape;218;p36"/>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9" name="Google Shape;219;p36"/>
          <p:cNvSpPr txBox="1"/>
          <p:nvPr/>
        </p:nvSpPr>
        <p:spPr>
          <a:xfrm>
            <a:off x="2802889" y="516731"/>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Know Who Qualifies to Work with You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